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trictFirstAndLastChars="0" saveSubsetFonts="1" autoCompressPictures="0">
  <p:sldMasterIdLst>
    <p:sldMasterId id="2147483664" r:id="rId1"/>
    <p:sldMasterId id="2147483665" r:id="rId2"/>
    <p:sldMasterId id="2147483666" r:id="rId3"/>
  </p:sldMasterIdLst>
  <p:notesMasterIdLst>
    <p:notesMasterId r:id="rId65"/>
  </p:notesMasterIdLst>
  <p:sldIdLst>
    <p:sldId id="256" r:id="rId4"/>
    <p:sldId id="327" r:id="rId5"/>
    <p:sldId id="257" r:id="rId6"/>
    <p:sldId id="258" r:id="rId7"/>
    <p:sldId id="259" r:id="rId8"/>
    <p:sldId id="260" r:id="rId9"/>
    <p:sldId id="318" r:id="rId10"/>
    <p:sldId id="293" r:id="rId11"/>
    <p:sldId id="317" r:id="rId12"/>
    <p:sldId id="320" r:id="rId13"/>
    <p:sldId id="295" r:id="rId14"/>
    <p:sldId id="297" r:id="rId15"/>
    <p:sldId id="307" r:id="rId16"/>
    <p:sldId id="308" r:id="rId17"/>
    <p:sldId id="321" r:id="rId18"/>
    <p:sldId id="298" r:id="rId19"/>
    <p:sldId id="299" r:id="rId20"/>
    <p:sldId id="300" r:id="rId21"/>
    <p:sldId id="301" r:id="rId22"/>
    <p:sldId id="302" r:id="rId23"/>
    <p:sldId id="261" r:id="rId24"/>
    <p:sldId id="323" r:id="rId25"/>
    <p:sldId id="324" r:id="rId26"/>
    <p:sldId id="325" r:id="rId27"/>
    <p:sldId id="262" r:id="rId28"/>
    <p:sldId id="263" r:id="rId29"/>
    <p:sldId id="303" r:id="rId30"/>
    <p:sldId id="264" r:id="rId31"/>
    <p:sldId id="265" r:id="rId32"/>
    <p:sldId id="266" r:id="rId33"/>
    <p:sldId id="267" r:id="rId34"/>
    <p:sldId id="268" r:id="rId35"/>
    <p:sldId id="269" r:id="rId36"/>
    <p:sldId id="270" r:id="rId37"/>
    <p:sldId id="271" r:id="rId38"/>
    <p:sldId id="272" r:id="rId39"/>
    <p:sldId id="282" r:id="rId40"/>
    <p:sldId id="294" r:id="rId41"/>
    <p:sldId id="283" r:id="rId42"/>
    <p:sldId id="310" r:id="rId43"/>
    <p:sldId id="311" r:id="rId44"/>
    <p:sldId id="312" r:id="rId45"/>
    <p:sldId id="313" r:id="rId46"/>
    <p:sldId id="314" r:id="rId47"/>
    <p:sldId id="309" r:id="rId48"/>
    <p:sldId id="315" r:id="rId49"/>
    <p:sldId id="319" r:id="rId50"/>
    <p:sldId id="316" r:id="rId51"/>
    <p:sldId id="284" r:id="rId52"/>
    <p:sldId id="285" r:id="rId53"/>
    <p:sldId id="326" r:id="rId54"/>
    <p:sldId id="304" r:id="rId55"/>
    <p:sldId id="286" r:id="rId56"/>
    <p:sldId id="287" r:id="rId57"/>
    <p:sldId id="288" r:id="rId58"/>
    <p:sldId id="305" r:id="rId59"/>
    <p:sldId id="289" r:id="rId60"/>
    <p:sldId id="290" r:id="rId61"/>
    <p:sldId id="291" r:id="rId62"/>
    <p:sldId id="306" r:id="rId63"/>
    <p:sldId id="292" r:id="rId64"/>
  </p:sldIdLst>
  <p:sldSz cx="9144000" cy="6858000" type="screen4x3"/>
  <p:notesSz cx="6858000" cy="9144000"/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B5C92"/>
    <a:srgbClr val="11889C"/>
    <a:srgbClr val="84000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0651C3A-4460-11DB-9652-00E08161165F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307"/>
    <p:restoredTop sz="78429"/>
  </p:normalViewPr>
  <p:slideViewPr>
    <p:cSldViewPr snapToGrid="0" snapToObjects="1">
      <p:cViewPr varScale="1">
        <p:scale>
          <a:sx n="70" d="100"/>
          <a:sy n="70" d="100"/>
        </p:scale>
        <p:origin x="1690" y="3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slide" Target="slides/slide60.xml"/><Relationship Id="rId68" Type="http://schemas.openxmlformats.org/officeDocument/2006/relationships/theme" Target="theme/theme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61" Type="http://schemas.openxmlformats.org/officeDocument/2006/relationships/slide" Target="slides/slide58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tableStyles" Target="tableStyle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viewProps" Target="viewProps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" name="Shape 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 sz="1100"/>
            </a:lvl1pPr>
            <a:lvl2pPr>
              <a:spcBef>
                <a:spcPts val="0"/>
              </a:spcBef>
              <a:defRPr sz="1100"/>
            </a:lvl2pPr>
            <a:lvl3pPr>
              <a:spcBef>
                <a:spcPts val="0"/>
              </a:spcBef>
              <a:defRPr sz="1100"/>
            </a:lvl3pPr>
            <a:lvl4pPr>
              <a:spcBef>
                <a:spcPts val="0"/>
              </a:spcBef>
              <a:defRPr sz="1100"/>
            </a:lvl4pPr>
            <a:lvl5pPr>
              <a:spcBef>
                <a:spcPts val="0"/>
              </a:spcBef>
              <a:defRPr sz="1100"/>
            </a:lvl5pPr>
            <a:lvl6pPr>
              <a:spcBef>
                <a:spcPts val="0"/>
              </a:spcBef>
              <a:defRPr sz="1100"/>
            </a:lvl6pPr>
            <a:lvl7pPr>
              <a:spcBef>
                <a:spcPts val="0"/>
              </a:spcBef>
              <a:defRPr sz="1100"/>
            </a:lvl7pPr>
            <a:lvl8pPr>
              <a:spcBef>
                <a:spcPts val="0"/>
              </a:spcBef>
              <a:defRPr sz="1100"/>
            </a:lvl8pPr>
            <a:lvl9pPr>
              <a:spcBef>
                <a:spcPts val="0"/>
              </a:spcBef>
              <a:defRPr sz="1100"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2681587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Open Sans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5" name="Shape 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92864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/>
              <a:t>These</a:t>
            </a:r>
            <a:r>
              <a:rPr lang="en-US" baseline="0" dirty="0"/>
              <a:t> should all output the same thing.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330990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/>
              <a:t>These</a:t>
            </a:r>
            <a:r>
              <a:rPr lang="en-US" baseline="0" dirty="0"/>
              <a:t> should all output the same thing.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323834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/>
              <a:t>These</a:t>
            </a:r>
            <a:r>
              <a:rPr lang="en-US" baseline="0" dirty="0"/>
              <a:t> should all output the same thing.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330990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/>
              <a:t>These</a:t>
            </a:r>
            <a:r>
              <a:rPr lang="en-US" baseline="0" dirty="0"/>
              <a:t> should all output the same thing.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330990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/>
              <a:t>These</a:t>
            </a:r>
            <a:r>
              <a:rPr lang="en-US" baseline="0" dirty="0"/>
              <a:t> should all output the same thing.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123413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/>
              <a:t>These</a:t>
            </a:r>
            <a:r>
              <a:rPr lang="en-US" baseline="0" dirty="0"/>
              <a:t> should all output the same thing.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73348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/>
              <a:t>These</a:t>
            </a:r>
            <a:r>
              <a:rPr lang="en-US" baseline="0" dirty="0"/>
              <a:t> should all output the same thing.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173701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/>
              <a:t>These</a:t>
            </a:r>
            <a:r>
              <a:rPr lang="en-US" baseline="0" dirty="0"/>
              <a:t> should all output the same thing.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718467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/>
              <a:t>These</a:t>
            </a:r>
            <a:r>
              <a:rPr lang="en-US" baseline="0" dirty="0"/>
              <a:t> should all output the same thing.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728931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51594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965470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216095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9091180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/>
              <a:t>A few things to note:</a:t>
            </a:r>
          </a:p>
          <a:p>
            <a:pPr>
              <a:spcBef>
                <a:spcPts val="0"/>
              </a:spcBef>
              <a:buNone/>
            </a:pPr>
            <a:endParaRPr lang="en-US"/>
          </a:p>
          <a:p>
            <a:pPr>
              <a:spcBef>
                <a:spcPts val="0"/>
              </a:spcBef>
              <a:buNone/>
            </a:pPr>
            <a:r>
              <a:rPr lang="en-US"/>
              <a:t>If you know how to do particular things, know particular concepts – these will transfer to other languages! So you won't be starting from scratch. Kinda like having a grammar under your belt before learning a new language. </a:t>
            </a:r>
          </a:p>
          <a:p>
            <a:pPr>
              <a:spcBef>
                <a:spcPts val="0"/>
              </a:spcBef>
              <a:buNone/>
            </a:pPr>
            <a:endParaRPr lang="en-US"/>
          </a:p>
          <a:p>
            <a:pPr>
              <a:spcBef>
                <a:spcPts val="0"/>
              </a:spcBef>
              <a:buNone/>
            </a:pPr>
            <a:r>
              <a:rPr lang="en-US"/>
              <a:t>Also note – differences in syntax</a:t>
            </a:r>
          </a:p>
          <a:p>
            <a:pPr>
              <a:spcBef>
                <a:spcPts val="0"/>
              </a:spcBef>
              <a:buNone/>
            </a:pPr>
            <a:endParaRPr lang="en-US"/>
          </a:p>
          <a:p>
            <a:pPr>
              <a:spcBef>
                <a:spcPts val="0"/>
              </a:spcBef>
              <a:buNone/>
            </a:pPr>
            <a:r>
              <a:rPr lang="en-US"/>
              <a:t>Also note – your choice will depend on the project, the thing you want to do, the people you're working with, your own background.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71708962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367332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718111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sz="1466"/>
          </a:p>
        </p:txBody>
      </p:sp>
    </p:spTree>
    <p:extLst>
      <p:ext uri="{BB962C8B-B14F-4D97-AF65-F5344CB8AC3E}">
        <p14:creationId xmlns:p14="http://schemas.microsoft.com/office/powerpoint/2010/main" val="117354582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9" name="Shape 1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521185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5" name="Shape 11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0286746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1" name="Shape 1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191640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7" name="Shape 1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13986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sz="1466"/>
          </a:p>
        </p:txBody>
      </p:sp>
    </p:spTree>
    <p:extLst>
      <p:ext uri="{BB962C8B-B14F-4D97-AF65-F5344CB8AC3E}">
        <p14:creationId xmlns:p14="http://schemas.microsoft.com/office/powerpoint/2010/main" val="92951626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3" name="Shape 1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026020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9" name="Shape 1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924509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5" name="Shape 1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219958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51" name="Shape 1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95095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11" name="Shape 2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399154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11" name="Shape 2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426752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17" name="Shape 21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179887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3" name="Shape 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875335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3" name="Shape 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692879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3" name="Shape 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69287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4495495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3" name="Shape 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692879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3" name="Shape 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692879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17" name="Shape 21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179887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17" name="Shape 21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179887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7" name="Shape 1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1466" dirty="0"/>
              <a:t>Different</a:t>
            </a:r>
            <a:r>
              <a:rPr lang="en-US" sz="1466" baseline="0" dirty="0"/>
              <a:t> variable types only activate in certain parts of a code. Remember the do block with |fruit|? Fruit cease to exist outside that do block. We can organize the access of information in our code. Organization is your best defense against bugs.</a:t>
            </a:r>
            <a:endParaRPr sz="1466" dirty="0"/>
          </a:p>
        </p:txBody>
      </p:sp>
    </p:spTree>
    <p:extLst>
      <p:ext uri="{BB962C8B-B14F-4D97-AF65-F5344CB8AC3E}">
        <p14:creationId xmlns:p14="http://schemas.microsoft.com/office/powerpoint/2010/main" val="135839745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23" name="Shape 22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616579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23" name="Shape 22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616579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29" name="Shape 22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033807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29" name="Shape 22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437004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35" name="Shape 2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150280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3" name="Shape 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536527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41" name="Shape 2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800891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47" name="Shape 2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607269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53" name="Shape 2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4440166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59" name="Shape 2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338523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65" name="Shape 2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641801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71" name="Shape 2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45305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/>
              <a:t>The</a:t>
            </a:r>
            <a:r>
              <a:rPr lang="en-US" baseline="0" dirty="0"/>
              <a:t> parentheses are implied but unnecessary around fruit</a:t>
            </a:r>
          </a:p>
          <a:p>
            <a:pPr>
              <a:spcBef>
                <a:spcPts val="0"/>
              </a:spcBef>
              <a:buNone/>
            </a:pPr>
            <a:endParaRPr lang="en-US" baseline="0" dirty="0"/>
          </a:p>
          <a:p>
            <a:pPr>
              <a:spcBef>
                <a:spcPts val="0"/>
              </a:spcBef>
              <a:buNone/>
            </a:pPr>
            <a:r>
              <a:rPr lang="en-US" baseline="0" dirty="0"/>
              <a:t>Explain what |fruit| does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135074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/>
              <a:t>The</a:t>
            </a:r>
            <a:r>
              <a:rPr lang="en-US" baseline="0" dirty="0"/>
              <a:t> parentheses are implied but unnecessary around fruit</a:t>
            </a:r>
          </a:p>
          <a:p>
            <a:pPr>
              <a:spcBef>
                <a:spcPts val="0"/>
              </a:spcBef>
              <a:buNone/>
            </a:pPr>
            <a:endParaRPr lang="en-US" baseline="0" dirty="0"/>
          </a:p>
          <a:p>
            <a:pPr>
              <a:spcBef>
                <a:spcPts val="0"/>
              </a:spcBef>
              <a:buNone/>
            </a:pPr>
            <a:r>
              <a:rPr lang="en-US" baseline="0" dirty="0"/>
              <a:t>Explain what |fruit| does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135074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/>
              <a:t>These</a:t>
            </a:r>
            <a:r>
              <a:rPr lang="en-US" baseline="0" dirty="0"/>
              <a:t> should all output the same thing.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195072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/>
              <a:t>These</a:t>
            </a:r>
            <a:r>
              <a:rPr lang="en-US" baseline="0" dirty="0"/>
              <a:t> should all output the same thing.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195072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 txBox="1">
            <a:spLocks noGrp="1"/>
          </p:cNvSpPr>
          <p:nvPr>
            <p:ph type="ctrTitle"/>
          </p:nvPr>
        </p:nvSpPr>
        <p:spPr>
          <a:xfrm>
            <a:off x="685800" y="2111123"/>
            <a:ext cx="7772400" cy="15464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Arial"/>
              </a:defRPr>
            </a:lvl1pPr>
            <a:lvl2pPr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9" name="Shape 9"/>
          <p:cNvSpPr txBox="1">
            <a:spLocks noGrp="1"/>
          </p:cNvSpPr>
          <p:nvPr>
            <p:ph type="subTitle" idx="1"/>
          </p:nvPr>
        </p:nvSpPr>
        <p:spPr>
          <a:xfrm>
            <a:off x="685800" y="3786737"/>
            <a:ext cx="7772400" cy="104631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Arial"/>
              </a:defRPr>
            </a:lvl1pPr>
            <a:lvl2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>
            <a:spLocks noGrp="1"/>
          </p:cNvSpPr>
          <p:nvPr>
            <p:ph type="title"/>
          </p:nvPr>
        </p:nvSpPr>
        <p:spPr>
          <a:xfrm>
            <a:off x="274319" y="274319"/>
            <a:ext cx="8595359" cy="82296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buSzPct val="99224"/>
              <a:defRPr sz="4266">
                <a:latin typeface="Open Sans"/>
                <a:ea typeface="Open Sans"/>
                <a:cs typeface="Open Sans"/>
              </a:defRPr>
            </a:lvl1pPr>
            <a:lvl2pPr>
              <a:spcBef>
                <a:spcPts val="0"/>
              </a:spcBef>
              <a:buSzPct val="99224"/>
              <a:defRPr sz="4266"/>
            </a:lvl2pPr>
            <a:lvl3pPr>
              <a:spcBef>
                <a:spcPts val="0"/>
              </a:spcBef>
              <a:buSzPct val="99224"/>
              <a:defRPr sz="4266"/>
            </a:lvl3pPr>
            <a:lvl4pPr>
              <a:spcBef>
                <a:spcPts val="0"/>
              </a:spcBef>
              <a:buSzPct val="99224"/>
              <a:defRPr sz="4266"/>
            </a:lvl4pPr>
            <a:lvl5pPr>
              <a:spcBef>
                <a:spcPts val="0"/>
              </a:spcBef>
              <a:buSzPct val="99224"/>
              <a:defRPr sz="4266"/>
            </a:lvl5pPr>
            <a:lvl6pPr>
              <a:spcBef>
                <a:spcPts val="0"/>
              </a:spcBef>
              <a:buSzPct val="99224"/>
              <a:defRPr sz="4266"/>
            </a:lvl6pPr>
            <a:lvl7pPr>
              <a:spcBef>
                <a:spcPts val="0"/>
              </a:spcBef>
              <a:buSzPct val="99224"/>
              <a:defRPr sz="4266"/>
            </a:lvl7pPr>
            <a:lvl8pPr>
              <a:spcBef>
                <a:spcPts val="0"/>
              </a:spcBef>
              <a:buSzPct val="99224"/>
              <a:defRPr sz="4266"/>
            </a:lvl8pPr>
            <a:lvl9pPr>
              <a:spcBef>
                <a:spcPts val="0"/>
              </a:spcBef>
              <a:buSzPct val="99224"/>
              <a:defRPr sz="4266"/>
            </a:lvl9pPr>
          </a:lstStyle>
          <a:p>
            <a:endParaRPr dirty="0"/>
          </a:p>
        </p:txBody>
      </p:sp>
      <p:sp>
        <p:nvSpPr>
          <p:cNvPr id="32" name="Shape 32"/>
          <p:cNvSpPr txBox="1">
            <a:spLocks noGrp="1"/>
          </p:cNvSpPr>
          <p:nvPr>
            <p:ph type="body" idx="1"/>
          </p:nvPr>
        </p:nvSpPr>
        <p:spPr>
          <a:xfrm>
            <a:off x="274319" y="1645919"/>
            <a:ext cx="4023360" cy="493776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buSzPct val="98765"/>
              <a:defRPr sz="2666">
                <a:latin typeface="Open Sans"/>
                <a:ea typeface="Open Sans"/>
                <a:cs typeface="Open Sans"/>
              </a:defRPr>
            </a:lvl1pPr>
            <a:lvl2pPr>
              <a:spcBef>
                <a:spcPts val="0"/>
              </a:spcBef>
              <a:buSzPct val="98765"/>
              <a:defRPr sz="2666"/>
            </a:lvl2pPr>
            <a:lvl3pPr>
              <a:spcBef>
                <a:spcPts val="0"/>
              </a:spcBef>
              <a:buSzPct val="98765"/>
              <a:defRPr sz="2666"/>
            </a:lvl3pPr>
            <a:lvl4pPr>
              <a:spcBef>
                <a:spcPts val="0"/>
              </a:spcBef>
              <a:buSzPct val="98765"/>
              <a:defRPr sz="2666"/>
            </a:lvl4pPr>
            <a:lvl5pPr>
              <a:spcBef>
                <a:spcPts val="0"/>
              </a:spcBef>
              <a:buSzPct val="98765"/>
              <a:defRPr sz="2666"/>
            </a:lvl5pPr>
            <a:lvl6pPr>
              <a:spcBef>
                <a:spcPts val="0"/>
              </a:spcBef>
              <a:buSzPct val="98765"/>
              <a:defRPr sz="2666"/>
            </a:lvl6pPr>
            <a:lvl7pPr>
              <a:spcBef>
                <a:spcPts val="0"/>
              </a:spcBef>
              <a:buSzPct val="98765"/>
              <a:defRPr sz="2666"/>
            </a:lvl7pPr>
            <a:lvl8pPr>
              <a:spcBef>
                <a:spcPts val="0"/>
              </a:spcBef>
              <a:buSzPct val="98765"/>
              <a:defRPr sz="2666"/>
            </a:lvl8pPr>
            <a:lvl9pPr>
              <a:spcBef>
                <a:spcPts val="0"/>
              </a:spcBef>
              <a:buSzPct val="98765"/>
              <a:defRPr sz="2666"/>
            </a:lvl9pPr>
          </a:lstStyle>
          <a:p>
            <a:endParaRPr dirty="0"/>
          </a:p>
        </p:txBody>
      </p:sp>
      <p:sp>
        <p:nvSpPr>
          <p:cNvPr id="33" name="Shape 33"/>
          <p:cNvSpPr txBox="1">
            <a:spLocks noGrp="1"/>
          </p:cNvSpPr>
          <p:nvPr>
            <p:ph type="body" idx="2"/>
          </p:nvPr>
        </p:nvSpPr>
        <p:spPr>
          <a:xfrm>
            <a:off x="4846319" y="1645919"/>
            <a:ext cx="4023360" cy="493776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buSzPct val="98765"/>
              <a:defRPr sz="2666">
                <a:latin typeface="Open Sans"/>
                <a:ea typeface="Open Sans"/>
                <a:cs typeface="Open Sans"/>
              </a:defRPr>
            </a:lvl1pPr>
            <a:lvl2pPr>
              <a:spcBef>
                <a:spcPts val="0"/>
              </a:spcBef>
              <a:buSzPct val="98765"/>
              <a:defRPr sz="2666"/>
            </a:lvl2pPr>
            <a:lvl3pPr>
              <a:spcBef>
                <a:spcPts val="0"/>
              </a:spcBef>
              <a:buSzPct val="98765"/>
              <a:defRPr sz="2666"/>
            </a:lvl3pPr>
            <a:lvl4pPr>
              <a:spcBef>
                <a:spcPts val="0"/>
              </a:spcBef>
              <a:buSzPct val="98765"/>
              <a:defRPr sz="2666"/>
            </a:lvl4pPr>
            <a:lvl5pPr>
              <a:spcBef>
                <a:spcPts val="0"/>
              </a:spcBef>
              <a:buSzPct val="98765"/>
              <a:defRPr sz="2666"/>
            </a:lvl5pPr>
            <a:lvl6pPr>
              <a:spcBef>
                <a:spcPts val="0"/>
              </a:spcBef>
              <a:buSzPct val="98765"/>
              <a:defRPr sz="2666"/>
            </a:lvl6pPr>
            <a:lvl7pPr>
              <a:spcBef>
                <a:spcPts val="0"/>
              </a:spcBef>
              <a:buSzPct val="98765"/>
              <a:defRPr sz="2666"/>
            </a:lvl7pPr>
            <a:lvl8pPr>
              <a:spcBef>
                <a:spcPts val="0"/>
              </a:spcBef>
              <a:buSzPct val="98765"/>
              <a:defRPr sz="2666"/>
            </a:lvl8pPr>
            <a:lvl9pPr>
              <a:spcBef>
                <a:spcPts val="0"/>
              </a:spcBef>
              <a:buSzPct val="98765"/>
              <a:defRPr sz="2666"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274319" y="6035039"/>
            <a:ext cx="8595359" cy="54863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ctr">
              <a:spcBef>
                <a:spcPts val="0"/>
              </a:spcBef>
              <a:buSzPct val="100000"/>
              <a:defRPr sz="3200">
                <a:latin typeface="Open Sans"/>
                <a:ea typeface="Open Sans"/>
                <a:cs typeface="Open Sans"/>
              </a:defRPr>
            </a:lvl1pPr>
            <a:lvl2pPr algn="ctr">
              <a:spcBef>
                <a:spcPts val="0"/>
              </a:spcBef>
              <a:buSzPct val="100000"/>
              <a:defRPr sz="3200"/>
            </a:lvl2pPr>
            <a:lvl3pPr algn="ctr">
              <a:spcBef>
                <a:spcPts val="0"/>
              </a:spcBef>
              <a:buSzPct val="100000"/>
              <a:defRPr sz="3200"/>
            </a:lvl3pPr>
            <a:lvl4pPr algn="ctr">
              <a:spcBef>
                <a:spcPts val="0"/>
              </a:spcBef>
              <a:buSzPct val="100000"/>
              <a:defRPr sz="3200"/>
            </a:lvl4pPr>
            <a:lvl5pPr algn="ctr">
              <a:spcBef>
                <a:spcPts val="0"/>
              </a:spcBef>
              <a:buSzPct val="100000"/>
              <a:defRPr sz="3200"/>
            </a:lvl5pPr>
            <a:lvl6pPr algn="ctr">
              <a:spcBef>
                <a:spcPts val="0"/>
              </a:spcBef>
              <a:buSzPct val="100000"/>
              <a:defRPr sz="3200"/>
            </a:lvl6pPr>
            <a:lvl7pPr algn="ctr">
              <a:spcBef>
                <a:spcPts val="0"/>
              </a:spcBef>
              <a:buSzPct val="100000"/>
              <a:defRPr sz="3200"/>
            </a:lvl7pPr>
            <a:lvl8pPr algn="ctr">
              <a:spcBef>
                <a:spcPts val="0"/>
              </a:spcBef>
              <a:buSzPct val="100000"/>
              <a:defRPr sz="3200"/>
            </a:lvl8pPr>
            <a:lvl9pPr algn="ctr">
              <a:spcBef>
                <a:spcPts val="0"/>
              </a:spcBef>
              <a:buSzPct val="100000"/>
              <a:defRPr sz="3200"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6757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F4EAFB54-7980-41A8-B151-9D25B292734F}" type="datetimeFigureOut">
              <a:rPr lang="en-US" smtClean="0"/>
              <a:t>5/23/2019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F2E39F49-DBB2-4036-8144-B35A965EFE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9064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>
            <a:spLocks noGrp="1"/>
          </p:cNvSpPr>
          <p:nvPr>
            <p:ph type="ctrTitle"/>
          </p:nvPr>
        </p:nvSpPr>
        <p:spPr>
          <a:xfrm>
            <a:off x="822959" y="2743200"/>
            <a:ext cx="7498080" cy="109727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ctr">
              <a:spcBef>
                <a:spcPts val="0"/>
              </a:spcBef>
              <a:buSzPct val="100000"/>
              <a:defRPr sz="4800">
                <a:latin typeface="Open Sans"/>
                <a:ea typeface="Open Sans"/>
                <a:cs typeface="Open Sans"/>
              </a:defRPr>
            </a:lvl1pPr>
            <a:lvl2pPr algn="ctr">
              <a:spcBef>
                <a:spcPts val="0"/>
              </a:spcBef>
              <a:buSzPct val="100000"/>
              <a:defRPr sz="4800"/>
            </a:lvl2pPr>
            <a:lvl3pPr algn="ctr">
              <a:spcBef>
                <a:spcPts val="0"/>
              </a:spcBef>
              <a:buSzPct val="100000"/>
              <a:defRPr sz="4800"/>
            </a:lvl3pPr>
            <a:lvl4pPr algn="ctr">
              <a:spcBef>
                <a:spcPts val="0"/>
              </a:spcBef>
              <a:buSzPct val="100000"/>
              <a:defRPr sz="4800"/>
            </a:lvl4pPr>
            <a:lvl5pPr algn="ctr">
              <a:spcBef>
                <a:spcPts val="0"/>
              </a:spcBef>
              <a:buSzPct val="100000"/>
              <a:defRPr sz="4800"/>
            </a:lvl5pPr>
            <a:lvl6pPr algn="ctr">
              <a:spcBef>
                <a:spcPts val="0"/>
              </a:spcBef>
              <a:buSzPct val="100000"/>
              <a:defRPr sz="4800"/>
            </a:lvl6pPr>
            <a:lvl7pPr algn="ctr">
              <a:spcBef>
                <a:spcPts val="0"/>
              </a:spcBef>
              <a:buSzPct val="100000"/>
              <a:defRPr sz="4800"/>
            </a:lvl7pPr>
            <a:lvl8pPr algn="ctr">
              <a:spcBef>
                <a:spcPts val="0"/>
              </a:spcBef>
              <a:buSzPct val="100000"/>
              <a:defRPr sz="4800"/>
            </a:lvl8pPr>
            <a:lvl9pPr algn="ctr">
              <a:spcBef>
                <a:spcPts val="0"/>
              </a:spcBef>
              <a:buSzPct val="100000"/>
              <a:defRPr sz="4800"/>
            </a:lvl9pPr>
          </a:lstStyle>
          <a:p>
            <a:endParaRPr dirty="0"/>
          </a:p>
        </p:txBody>
      </p:sp>
      <p:sp>
        <p:nvSpPr>
          <p:cNvPr id="40" name="Shape 40"/>
          <p:cNvSpPr txBox="1">
            <a:spLocks noGrp="1"/>
          </p:cNvSpPr>
          <p:nvPr>
            <p:ph type="subTitle" idx="1"/>
          </p:nvPr>
        </p:nvSpPr>
        <p:spPr>
          <a:xfrm>
            <a:off x="1645919" y="4114800"/>
            <a:ext cx="5852159" cy="82296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ctr">
              <a:spcBef>
                <a:spcPts val="0"/>
              </a:spcBef>
              <a:buSzPct val="100000"/>
              <a:defRPr sz="3200">
                <a:latin typeface="Open Sans"/>
                <a:ea typeface="Open Sans"/>
                <a:cs typeface="Open Sans"/>
              </a:defRPr>
            </a:lvl1pPr>
            <a:lvl2pPr algn="ctr">
              <a:spcBef>
                <a:spcPts val="0"/>
              </a:spcBef>
              <a:buSzPct val="100000"/>
              <a:defRPr sz="3200"/>
            </a:lvl2pPr>
            <a:lvl3pPr algn="ctr">
              <a:spcBef>
                <a:spcPts val="0"/>
              </a:spcBef>
              <a:buSzPct val="100000"/>
              <a:defRPr sz="3200"/>
            </a:lvl3pPr>
            <a:lvl4pPr algn="ctr">
              <a:spcBef>
                <a:spcPts val="0"/>
              </a:spcBef>
              <a:buSzPct val="100000"/>
              <a:defRPr sz="3200"/>
            </a:lvl4pPr>
            <a:lvl5pPr algn="ctr">
              <a:spcBef>
                <a:spcPts val="0"/>
              </a:spcBef>
              <a:buSzPct val="100000"/>
              <a:defRPr sz="3200"/>
            </a:lvl5pPr>
            <a:lvl6pPr algn="ctr">
              <a:spcBef>
                <a:spcPts val="0"/>
              </a:spcBef>
              <a:buSzPct val="100000"/>
              <a:defRPr sz="3200"/>
            </a:lvl6pPr>
            <a:lvl7pPr algn="ctr">
              <a:spcBef>
                <a:spcPts val="0"/>
              </a:spcBef>
              <a:buSzPct val="100000"/>
              <a:defRPr sz="3200"/>
            </a:lvl7pPr>
            <a:lvl8pPr algn="ctr">
              <a:spcBef>
                <a:spcPts val="0"/>
              </a:spcBef>
              <a:buSzPct val="100000"/>
              <a:defRPr sz="3200"/>
            </a:lvl8pPr>
            <a:lvl9pPr algn="ctr">
              <a:spcBef>
                <a:spcPts val="0"/>
              </a:spcBef>
              <a:buSzPct val="100000"/>
              <a:defRPr sz="3200"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title"/>
          </p:nvPr>
        </p:nvSpPr>
        <p:spPr>
          <a:xfrm>
            <a:off x="274319" y="274319"/>
            <a:ext cx="8595359" cy="82296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buSzPct val="99224"/>
              <a:defRPr sz="4266">
                <a:latin typeface="Open Sans"/>
                <a:ea typeface="Open Sans"/>
                <a:cs typeface="Open Sans"/>
              </a:defRPr>
            </a:lvl1pPr>
            <a:lvl2pPr>
              <a:spcBef>
                <a:spcPts val="0"/>
              </a:spcBef>
              <a:buSzPct val="99224"/>
              <a:defRPr sz="4266"/>
            </a:lvl2pPr>
            <a:lvl3pPr>
              <a:spcBef>
                <a:spcPts val="0"/>
              </a:spcBef>
              <a:buSzPct val="99224"/>
              <a:defRPr sz="4266"/>
            </a:lvl3pPr>
            <a:lvl4pPr>
              <a:spcBef>
                <a:spcPts val="0"/>
              </a:spcBef>
              <a:buSzPct val="99224"/>
              <a:defRPr sz="4266"/>
            </a:lvl4pPr>
            <a:lvl5pPr>
              <a:spcBef>
                <a:spcPts val="0"/>
              </a:spcBef>
              <a:buSzPct val="99224"/>
              <a:defRPr sz="4266"/>
            </a:lvl5pPr>
            <a:lvl6pPr>
              <a:spcBef>
                <a:spcPts val="0"/>
              </a:spcBef>
              <a:buSzPct val="99224"/>
              <a:defRPr sz="4266"/>
            </a:lvl6pPr>
            <a:lvl7pPr>
              <a:spcBef>
                <a:spcPts val="0"/>
              </a:spcBef>
              <a:buSzPct val="99224"/>
              <a:defRPr sz="4266"/>
            </a:lvl7pPr>
            <a:lvl8pPr>
              <a:spcBef>
                <a:spcPts val="0"/>
              </a:spcBef>
              <a:buSzPct val="99224"/>
              <a:defRPr sz="4266"/>
            </a:lvl8pPr>
            <a:lvl9pPr>
              <a:spcBef>
                <a:spcPts val="0"/>
              </a:spcBef>
              <a:buSzPct val="99224"/>
              <a:defRPr sz="4266"/>
            </a:lvl9pPr>
          </a:lstStyle>
          <a:p>
            <a:endParaRPr dirty="0"/>
          </a:p>
        </p:txBody>
      </p:sp>
      <p:sp>
        <p:nvSpPr>
          <p:cNvPr id="43" name="Shape 43"/>
          <p:cNvSpPr txBox="1">
            <a:spLocks noGrp="1"/>
          </p:cNvSpPr>
          <p:nvPr>
            <p:ph type="body" idx="1"/>
          </p:nvPr>
        </p:nvSpPr>
        <p:spPr>
          <a:xfrm>
            <a:off x="274319" y="1645919"/>
            <a:ext cx="8595359" cy="493776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buSzPct val="98765"/>
              <a:defRPr sz="2666">
                <a:latin typeface="Open Sans"/>
                <a:ea typeface="Open Sans"/>
                <a:cs typeface="Open Sans"/>
              </a:defRPr>
            </a:lvl1pPr>
            <a:lvl2pPr>
              <a:spcBef>
                <a:spcPts val="0"/>
              </a:spcBef>
              <a:buSzPct val="98765"/>
              <a:defRPr sz="2666"/>
            </a:lvl2pPr>
            <a:lvl3pPr>
              <a:spcBef>
                <a:spcPts val="0"/>
              </a:spcBef>
              <a:buSzPct val="98765"/>
              <a:defRPr sz="2666"/>
            </a:lvl3pPr>
            <a:lvl4pPr>
              <a:spcBef>
                <a:spcPts val="0"/>
              </a:spcBef>
              <a:buSzPct val="98765"/>
              <a:defRPr sz="2666"/>
            </a:lvl4pPr>
            <a:lvl5pPr>
              <a:spcBef>
                <a:spcPts val="0"/>
              </a:spcBef>
              <a:buSzPct val="98765"/>
              <a:defRPr sz="2666"/>
            </a:lvl5pPr>
            <a:lvl6pPr>
              <a:spcBef>
                <a:spcPts val="0"/>
              </a:spcBef>
              <a:buSzPct val="98765"/>
              <a:defRPr sz="2666"/>
            </a:lvl6pPr>
            <a:lvl7pPr>
              <a:spcBef>
                <a:spcPts val="0"/>
              </a:spcBef>
              <a:buSzPct val="98765"/>
              <a:defRPr sz="2666"/>
            </a:lvl7pPr>
            <a:lvl8pPr>
              <a:spcBef>
                <a:spcPts val="0"/>
              </a:spcBef>
              <a:buSzPct val="98765"/>
              <a:defRPr sz="2666"/>
            </a:lvl8pPr>
            <a:lvl9pPr>
              <a:spcBef>
                <a:spcPts val="0"/>
              </a:spcBef>
              <a:buSzPct val="98765"/>
              <a:defRPr sz="2666"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274319" y="274319"/>
            <a:ext cx="8595359" cy="82296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buSzPct val="99224"/>
              <a:defRPr sz="4266">
                <a:latin typeface="Open Sans"/>
                <a:ea typeface="Open Sans"/>
                <a:cs typeface="Open Sans"/>
              </a:defRPr>
            </a:lvl1pPr>
            <a:lvl2pPr>
              <a:spcBef>
                <a:spcPts val="0"/>
              </a:spcBef>
              <a:buSzPct val="99224"/>
              <a:defRPr sz="4266"/>
            </a:lvl2pPr>
            <a:lvl3pPr>
              <a:spcBef>
                <a:spcPts val="0"/>
              </a:spcBef>
              <a:buSzPct val="99224"/>
              <a:defRPr sz="4266"/>
            </a:lvl3pPr>
            <a:lvl4pPr>
              <a:spcBef>
                <a:spcPts val="0"/>
              </a:spcBef>
              <a:buSzPct val="99224"/>
              <a:defRPr sz="4266"/>
            </a:lvl4pPr>
            <a:lvl5pPr>
              <a:spcBef>
                <a:spcPts val="0"/>
              </a:spcBef>
              <a:buSzPct val="99224"/>
              <a:defRPr sz="4266"/>
            </a:lvl5pPr>
            <a:lvl6pPr>
              <a:spcBef>
                <a:spcPts val="0"/>
              </a:spcBef>
              <a:buSzPct val="99224"/>
              <a:defRPr sz="4266"/>
            </a:lvl6pPr>
            <a:lvl7pPr>
              <a:spcBef>
                <a:spcPts val="0"/>
              </a:spcBef>
              <a:buSzPct val="99224"/>
              <a:defRPr sz="4266"/>
            </a:lvl7pPr>
            <a:lvl8pPr>
              <a:spcBef>
                <a:spcPts val="0"/>
              </a:spcBef>
              <a:buSzPct val="99224"/>
              <a:defRPr sz="4266"/>
            </a:lvl8pPr>
            <a:lvl9pPr>
              <a:spcBef>
                <a:spcPts val="0"/>
              </a:spcBef>
              <a:buSzPct val="99224"/>
              <a:defRPr sz="4266"/>
            </a:lvl9pPr>
          </a:lstStyle>
          <a:p>
            <a:endParaRPr dirty="0"/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274319" y="1645919"/>
            <a:ext cx="4023360" cy="493776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buSzPct val="98765"/>
              <a:defRPr sz="2666">
                <a:latin typeface="Open Sans"/>
                <a:ea typeface="Open Sans"/>
                <a:cs typeface="Open Sans"/>
              </a:defRPr>
            </a:lvl1pPr>
            <a:lvl2pPr>
              <a:spcBef>
                <a:spcPts val="0"/>
              </a:spcBef>
              <a:buSzPct val="98765"/>
              <a:defRPr sz="2666"/>
            </a:lvl2pPr>
            <a:lvl3pPr>
              <a:spcBef>
                <a:spcPts val="0"/>
              </a:spcBef>
              <a:buSzPct val="98765"/>
              <a:defRPr sz="2666"/>
            </a:lvl3pPr>
            <a:lvl4pPr>
              <a:spcBef>
                <a:spcPts val="0"/>
              </a:spcBef>
              <a:buSzPct val="98765"/>
              <a:defRPr sz="2666"/>
            </a:lvl4pPr>
            <a:lvl5pPr>
              <a:spcBef>
                <a:spcPts val="0"/>
              </a:spcBef>
              <a:buSzPct val="98765"/>
              <a:defRPr sz="2666"/>
            </a:lvl5pPr>
            <a:lvl6pPr>
              <a:spcBef>
                <a:spcPts val="0"/>
              </a:spcBef>
              <a:buSzPct val="98765"/>
              <a:defRPr sz="2666"/>
            </a:lvl6pPr>
            <a:lvl7pPr>
              <a:spcBef>
                <a:spcPts val="0"/>
              </a:spcBef>
              <a:buSzPct val="98765"/>
              <a:defRPr sz="2666"/>
            </a:lvl7pPr>
            <a:lvl8pPr>
              <a:spcBef>
                <a:spcPts val="0"/>
              </a:spcBef>
              <a:buSzPct val="98765"/>
              <a:defRPr sz="2666"/>
            </a:lvl8pPr>
            <a:lvl9pPr>
              <a:spcBef>
                <a:spcPts val="0"/>
              </a:spcBef>
              <a:buSzPct val="98765"/>
              <a:defRPr sz="2666"/>
            </a:lvl9pPr>
          </a:lstStyle>
          <a:p>
            <a:endParaRPr dirty="0"/>
          </a:p>
        </p:txBody>
      </p:sp>
      <p:sp>
        <p:nvSpPr>
          <p:cNvPr id="47" name="Shape 47"/>
          <p:cNvSpPr txBox="1">
            <a:spLocks noGrp="1"/>
          </p:cNvSpPr>
          <p:nvPr>
            <p:ph type="body" idx="2"/>
          </p:nvPr>
        </p:nvSpPr>
        <p:spPr>
          <a:xfrm>
            <a:off x="4846319" y="1645919"/>
            <a:ext cx="4023360" cy="493776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buSzPct val="98765"/>
              <a:defRPr sz="2666">
                <a:latin typeface="Open Sans"/>
                <a:ea typeface="Open Sans"/>
                <a:cs typeface="Open Sans"/>
              </a:defRPr>
            </a:lvl1pPr>
            <a:lvl2pPr>
              <a:spcBef>
                <a:spcPts val="0"/>
              </a:spcBef>
              <a:buSzPct val="98765"/>
              <a:defRPr sz="2666"/>
            </a:lvl2pPr>
            <a:lvl3pPr>
              <a:spcBef>
                <a:spcPts val="0"/>
              </a:spcBef>
              <a:buSzPct val="98765"/>
              <a:defRPr sz="2666"/>
            </a:lvl3pPr>
            <a:lvl4pPr>
              <a:spcBef>
                <a:spcPts val="0"/>
              </a:spcBef>
              <a:buSzPct val="98765"/>
              <a:defRPr sz="2666"/>
            </a:lvl4pPr>
            <a:lvl5pPr>
              <a:spcBef>
                <a:spcPts val="0"/>
              </a:spcBef>
              <a:buSzPct val="98765"/>
              <a:defRPr sz="2666"/>
            </a:lvl5pPr>
            <a:lvl6pPr>
              <a:spcBef>
                <a:spcPts val="0"/>
              </a:spcBef>
              <a:buSzPct val="98765"/>
              <a:defRPr sz="2666"/>
            </a:lvl6pPr>
            <a:lvl7pPr>
              <a:spcBef>
                <a:spcPts val="0"/>
              </a:spcBef>
              <a:buSzPct val="98765"/>
              <a:defRPr sz="2666"/>
            </a:lvl7pPr>
            <a:lvl8pPr>
              <a:spcBef>
                <a:spcPts val="0"/>
              </a:spcBef>
              <a:buSzPct val="98765"/>
              <a:defRPr sz="2666"/>
            </a:lvl8pPr>
            <a:lvl9pPr>
              <a:spcBef>
                <a:spcPts val="0"/>
              </a:spcBef>
              <a:buSzPct val="98765"/>
              <a:defRPr sz="2666"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body" idx="1"/>
          </p:nvPr>
        </p:nvSpPr>
        <p:spPr>
          <a:xfrm>
            <a:off x="274319" y="6035039"/>
            <a:ext cx="8595359" cy="54863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ctr">
              <a:spcBef>
                <a:spcPts val="0"/>
              </a:spcBef>
              <a:buSzPct val="100000"/>
              <a:defRPr sz="3200">
                <a:latin typeface="Open Sans"/>
                <a:ea typeface="Open Sans"/>
                <a:cs typeface="Open Sans"/>
              </a:defRPr>
            </a:lvl1pPr>
            <a:lvl2pPr algn="ctr">
              <a:spcBef>
                <a:spcPts val="0"/>
              </a:spcBef>
              <a:buSzPct val="100000"/>
              <a:defRPr sz="3200"/>
            </a:lvl2pPr>
            <a:lvl3pPr algn="ctr">
              <a:spcBef>
                <a:spcPts val="0"/>
              </a:spcBef>
              <a:buSzPct val="100000"/>
              <a:defRPr sz="3200"/>
            </a:lvl3pPr>
            <a:lvl4pPr algn="ctr">
              <a:spcBef>
                <a:spcPts val="0"/>
              </a:spcBef>
              <a:buSzPct val="100000"/>
              <a:defRPr sz="3200"/>
            </a:lvl4pPr>
            <a:lvl5pPr algn="ctr">
              <a:spcBef>
                <a:spcPts val="0"/>
              </a:spcBef>
              <a:buSzPct val="100000"/>
              <a:defRPr sz="3200"/>
            </a:lvl5pPr>
            <a:lvl6pPr algn="ctr">
              <a:spcBef>
                <a:spcPts val="0"/>
              </a:spcBef>
              <a:buSzPct val="100000"/>
              <a:defRPr sz="3200"/>
            </a:lvl6pPr>
            <a:lvl7pPr algn="ctr">
              <a:spcBef>
                <a:spcPts val="0"/>
              </a:spcBef>
              <a:buSzPct val="100000"/>
              <a:defRPr sz="3200"/>
            </a:lvl7pPr>
            <a:lvl8pPr algn="ctr">
              <a:spcBef>
                <a:spcPts val="0"/>
              </a:spcBef>
              <a:buSzPct val="100000"/>
              <a:defRPr sz="3200"/>
            </a:lvl8pPr>
            <a:lvl9pPr algn="ctr">
              <a:spcBef>
                <a:spcPts val="0"/>
              </a:spcBef>
              <a:buSzPct val="100000"/>
              <a:defRPr sz="3200"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Arial"/>
              </a:defRPr>
            </a:lvl1pPr>
            <a:lvl2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12" name="Shape 1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5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>
                <a:latin typeface="Open Sans"/>
                <a:ea typeface="Open Sans"/>
                <a:cs typeface="Open Sans"/>
              </a:defRPr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 sz="1800"/>
            </a:lvl5pPr>
            <a:lvl6pPr rtl="0">
              <a:spcBef>
                <a:spcPts val="0"/>
              </a:spcBef>
              <a:defRPr sz="1800"/>
            </a:lvl6pPr>
            <a:lvl7pPr rtl="0">
              <a:spcBef>
                <a:spcPts val="0"/>
              </a:spcBef>
              <a:defRPr sz="1800"/>
            </a:lvl7pPr>
            <a:lvl8pPr rtl="0">
              <a:spcBef>
                <a:spcPts val="0"/>
              </a:spcBef>
              <a:defRPr sz="1800"/>
            </a:lvl8pPr>
            <a:lvl9pPr rtl="0">
              <a:spcBef>
                <a:spcPts val="0"/>
              </a:spcBef>
              <a:defRPr sz="1800"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Arial"/>
              </a:defRPr>
            </a:lvl1pPr>
            <a:lvl2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15" name="Shape 1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3994525" cy="49675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>
                <a:latin typeface="Open Sans"/>
                <a:ea typeface="Open Sans"/>
                <a:cs typeface="Open Sans"/>
              </a:defRPr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 sz="1800"/>
            </a:lvl5pPr>
            <a:lvl6pPr rtl="0">
              <a:spcBef>
                <a:spcPts val="0"/>
              </a:spcBef>
              <a:defRPr sz="1800"/>
            </a:lvl6pPr>
            <a:lvl7pPr rtl="0">
              <a:spcBef>
                <a:spcPts val="0"/>
              </a:spcBef>
              <a:defRPr sz="1800"/>
            </a:lvl7pPr>
            <a:lvl8pPr rtl="0">
              <a:spcBef>
                <a:spcPts val="0"/>
              </a:spcBef>
              <a:defRPr sz="1800"/>
            </a:lvl8pPr>
            <a:lvl9pPr rtl="0">
              <a:spcBef>
                <a:spcPts val="0"/>
              </a:spcBef>
              <a:defRPr sz="1800"/>
            </a:lvl9pPr>
          </a:lstStyle>
          <a:p>
            <a:endParaRPr dirty="0"/>
          </a:p>
        </p:txBody>
      </p:sp>
      <p:sp>
        <p:nvSpPr>
          <p:cNvPr id="16" name="Shape 16"/>
          <p:cNvSpPr txBox="1">
            <a:spLocks noGrp="1"/>
          </p:cNvSpPr>
          <p:nvPr>
            <p:ph type="body" idx="2"/>
          </p:nvPr>
        </p:nvSpPr>
        <p:spPr>
          <a:xfrm>
            <a:off x="4692273" y="1600200"/>
            <a:ext cx="3994525" cy="49675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>
                <a:latin typeface="Open Sans"/>
                <a:ea typeface="Open Sans"/>
                <a:cs typeface="Open Sans"/>
              </a:defRPr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 sz="1800"/>
            </a:lvl5pPr>
            <a:lvl6pPr rtl="0">
              <a:spcBef>
                <a:spcPts val="0"/>
              </a:spcBef>
              <a:defRPr sz="1800"/>
            </a:lvl6pPr>
            <a:lvl7pPr rtl="0">
              <a:spcBef>
                <a:spcPts val="0"/>
              </a:spcBef>
              <a:defRPr sz="1800"/>
            </a:lvl7pPr>
            <a:lvl8pPr rtl="0">
              <a:spcBef>
                <a:spcPts val="0"/>
              </a:spcBef>
              <a:defRPr sz="1800"/>
            </a:lvl8pPr>
            <a:lvl9pPr rtl="0">
              <a:spcBef>
                <a:spcPts val="0"/>
              </a:spcBef>
              <a:defRPr sz="1800"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Arial"/>
              </a:defRPr>
            </a:lvl1pPr>
            <a:lvl2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 txBox="1">
            <a:spLocks noGrp="1"/>
          </p:cNvSpPr>
          <p:nvPr>
            <p:ph type="body" idx="1"/>
          </p:nvPr>
        </p:nvSpPr>
        <p:spPr>
          <a:xfrm>
            <a:off x="457200" y="5875078"/>
            <a:ext cx="8229600" cy="69269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</a:defRPr>
            </a:lvl1pPr>
            <a:lvl2pPr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sz="1800">
                <a:solidFill>
                  <a:schemeClr val="dk1"/>
                </a:solidFill>
              </a:defRPr>
            </a:lvl2pPr>
            <a:lvl3pPr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/>
              <a:buChar char="§"/>
              <a:defRPr sz="1800">
                <a:solidFill>
                  <a:schemeClr val="dk1"/>
                </a:solidFill>
              </a:defRPr>
            </a:lvl3pPr>
            <a:lvl4pPr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sz="1800">
                <a:solidFill>
                  <a:schemeClr val="dk1"/>
                </a:solidFill>
              </a:defRPr>
            </a:lvl5pPr>
            <a:lvl6pPr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/>
              <a:buChar char="§"/>
              <a:defRPr sz="1800">
                <a:solidFill>
                  <a:schemeClr val="dk1"/>
                </a:solidFill>
              </a:defRPr>
            </a:lvl6pPr>
            <a:lvl7pPr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sz="1800">
                <a:solidFill>
                  <a:schemeClr val="dk1"/>
                </a:solidFill>
              </a:defRPr>
            </a:lvl8pPr>
            <a:lvl9pPr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/>
              <a:buChar char="§"/>
              <a:defRPr sz="1800">
                <a:solidFill>
                  <a:schemeClr val="dk1"/>
                </a:solidFill>
              </a:defRPr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 txBox="1">
            <a:spLocks noGrp="1"/>
          </p:cNvSpPr>
          <p:nvPr>
            <p:ph type="ctrTitle"/>
          </p:nvPr>
        </p:nvSpPr>
        <p:spPr>
          <a:xfrm>
            <a:off x="822959" y="2743200"/>
            <a:ext cx="7498080" cy="109727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ctr">
              <a:spcBef>
                <a:spcPts val="0"/>
              </a:spcBef>
              <a:buSzPct val="100000"/>
              <a:defRPr sz="4800">
                <a:latin typeface="Open Sans"/>
                <a:ea typeface="Open Sans"/>
                <a:cs typeface="Open Sans"/>
              </a:defRPr>
            </a:lvl1pPr>
            <a:lvl2pPr algn="ctr">
              <a:spcBef>
                <a:spcPts val="0"/>
              </a:spcBef>
              <a:buSzPct val="100000"/>
              <a:defRPr sz="4800"/>
            </a:lvl2pPr>
            <a:lvl3pPr algn="ctr">
              <a:spcBef>
                <a:spcPts val="0"/>
              </a:spcBef>
              <a:buSzPct val="100000"/>
              <a:defRPr sz="4800"/>
            </a:lvl3pPr>
            <a:lvl4pPr algn="ctr">
              <a:spcBef>
                <a:spcPts val="0"/>
              </a:spcBef>
              <a:buSzPct val="100000"/>
              <a:defRPr sz="4800"/>
            </a:lvl4pPr>
            <a:lvl5pPr algn="ctr">
              <a:spcBef>
                <a:spcPts val="0"/>
              </a:spcBef>
              <a:buSzPct val="100000"/>
              <a:defRPr sz="4800"/>
            </a:lvl5pPr>
            <a:lvl6pPr algn="ctr">
              <a:spcBef>
                <a:spcPts val="0"/>
              </a:spcBef>
              <a:buSzPct val="100000"/>
              <a:defRPr sz="4800"/>
            </a:lvl6pPr>
            <a:lvl7pPr algn="ctr">
              <a:spcBef>
                <a:spcPts val="0"/>
              </a:spcBef>
              <a:buSzPct val="100000"/>
              <a:defRPr sz="4800"/>
            </a:lvl7pPr>
            <a:lvl8pPr algn="ctr">
              <a:spcBef>
                <a:spcPts val="0"/>
              </a:spcBef>
              <a:buSzPct val="100000"/>
              <a:defRPr sz="4800"/>
            </a:lvl8pPr>
            <a:lvl9pPr algn="ctr">
              <a:spcBef>
                <a:spcPts val="0"/>
              </a:spcBef>
              <a:buSzPct val="100000"/>
              <a:defRPr sz="4800"/>
            </a:lvl9pPr>
          </a:lstStyle>
          <a:p>
            <a:endParaRPr dirty="0"/>
          </a:p>
        </p:txBody>
      </p:sp>
      <p:sp>
        <p:nvSpPr>
          <p:cNvPr id="26" name="Shape 26"/>
          <p:cNvSpPr txBox="1">
            <a:spLocks noGrp="1"/>
          </p:cNvSpPr>
          <p:nvPr>
            <p:ph type="subTitle" idx="1"/>
          </p:nvPr>
        </p:nvSpPr>
        <p:spPr>
          <a:xfrm>
            <a:off x="1645919" y="4114800"/>
            <a:ext cx="5852159" cy="82296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ctr">
              <a:spcBef>
                <a:spcPts val="0"/>
              </a:spcBef>
              <a:buSzPct val="100000"/>
              <a:defRPr sz="3200">
                <a:latin typeface="Open Sans"/>
                <a:ea typeface="Open Sans"/>
                <a:cs typeface="Open Sans"/>
              </a:defRPr>
            </a:lvl1pPr>
            <a:lvl2pPr algn="ctr">
              <a:spcBef>
                <a:spcPts val="0"/>
              </a:spcBef>
              <a:buSzPct val="100000"/>
              <a:defRPr sz="3200"/>
            </a:lvl2pPr>
            <a:lvl3pPr algn="ctr">
              <a:spcBef>
                <a:spcPts val="0"/>
              </a:spcBef>
              <a:buSzPct val="100000"/>
              <a:defRPr sz="3200"/>
            </a:lvl3pPr>
            <a:lvl4pPr algn="ctr">
              <a:spcBef>
                <a:spcPts val="0"/>
              </a:spcBef>
              <a:buSzPct val="100000"/>
              <a:defRPr sz="3200"/>
            </a:lvl4pPr>
            <a:lvl5pPr algn="ctr">
              <a:spcBef>
                <a:spcPts val="0"/>
              </a:spcBef>
              <a:buSzPct val="100000"/>
              <a:defRPr sz="3200"/>
            </a:lvl5pPr>
            <a:lvl6pPr algn="ctr">
              <a:spcBef>
                <a:spcPts val="0"/>
              </a:spcBef>
              <a:buSzPct val="100000"/>
              <a:defRPr sz="3200"/>
            </a:lvl6pPr>
            <a:lvl7pPr algn="ctr">
              <a:spcBef>
                <a:spcPts val="0"/>
              </a:spcBef>
              <a:buSzPct val="100000"/>
              <a:defRPr sz="3200"/>
            </a:lvl7pPr>
            <a:lvl8pPr algn="ctr">
              <a:spcBef>
                <a:spcPts val="0"/>
              </a:spcBef>
              <a:buSzPct val="100000"/>
              <a:defRPr sz="3200"/>
            </a:lvl8pPr>
            <a:lvl9pPr algn="ctr">
              <a:spcBef>
                <a:spcPts val="0"/>
              </a:spcBef>
              <a:buSzPct val="100000"/>
              <a:defRPr sz="3200"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>
            <a:spLocks noGrp="1"/>
          </p:cNvSpPr>
          <p:nvPr>
            <p:ph type="title"/>
          </p:nvPr>
        </p:nvSpPr>
        <p:spPr>
          <a:xfrm>
            <a:off x="274319" y="274319"/>
            <a:ext cx="8595359" cy="82296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buSzPct val="99224"/>
              <a:defRPr sz="4266">
                <a:latin typeface="Open Sans"/>
                <a:ea typeface="Open Sans"/>
                <a:cs typeface="Open Sans"/>
              </a:defRPr>
            </a:lvl1pPr>
            <a:lvl2pPr>
              <a:spcBef>
                <a:spcPts val="0"/>
              </a:spcBef>
              <a:buSzPct val="99224"/>
              <a:defRPr sz="4266"/>
            </a:lvl2pPr>
            <a:lvl3pPr>
              <a:spcBef>
                <a:spcPts val="0"/>
              </a:spcBef>
              <a:buSzPct val="99224"/>
              <a:defRPr sz="4266"/>
            </a:lvl3pPr>
            <a:lvl4pPr>
              <a:spcBef>
                <a:spcPts val="0"/>
              </a:spcBef>
              <a:buSzPct val="99224"/>
              <a:defRPr sz="4266"/>
            </a:lvl4pPr>
            <a:lvl5pPr>
              <a:spcBef>
                <a:spcPts val="0"/>
              </a:spcBef>
              <a:buSzPct val="99224"/>
              <a:defRPr sz="4266"/>
            </a:lvl5pPr>
            <a:lvl6pPr>
              <a:spcBef>
                <a:spcPts val="0"/>
              </a:spcBef>
              <a:buSzPct val="99224"/>
              <a:defRPr sz="4266"/>
            </a:lvl6pPr>
            <a:lvl7pPr>
              <a:spcBef>
                <a:spcPts val="0"/>
              </a:spcBef>
              <a:buSzPct val="99224"/>
              <a:defRPr sz="4266"/>
            </a:lvl7pPr>
            <a:lvl8pPr>
              <a:spcBef>
                <a:spcPts val="0"/>
              </a:spcBef>
              <a:buSzPct val="99224"/>
              <a:defRPr sz="4266"/>
            </a:lvl8pPr>
            <a:lvl9pPr>
              <a:spcBef>
                <a:spcPts val="0"/>
              </a:spcBef>
              <a:buSzPct val="99224"/>
              <a:defRPr sz="4266"/>
            </a:lvl9pPr>
          </a:lstStyle>
          <a:p>
            <a:endParaRPr dirty="0"/>
          </a:p>
        </p:txBody>
      </p:sp>
      <p:sp>
        <p:nvSpPr>
          <p:cNvPr id="29" name="Shape 29"/>
          <p:cNvSpPr txBox="1">
            <a:spLocks noGrp="1"/>
          </p:cNvSpPr>
          <p:nvPr>
            <p:ph type="body" idx="1"/>
          </p:nvPr>
        </p:nvSpPr>
        <p:spPr>
          <a:xfrm>
            <a:off x="274319" y="1645919"/>
            <a:ext cx="8595359" cy="493776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buSzPct val="98765"/>
              <a:defRPr sz="2666">
                <a:latin typeface="Open Sans"/>
                <a:ea typeface="Open Sans"/>
                <a:cs typeface="Open Sans"/>
              </a:defRPr>
            </a:lvl1pPr>
            <a:lvl2pPr>
              <a:spcBef>
                <a:spcPts val="0"/>
              </a:spcBef>
              <a:buSzPct val="98765"/>
              <a:defRPr sz="2666"/>
            </a:lvl2pPr>
            <a:lvl3pPr>
              <a:spcBef>
                <a:spcPts val="0"/>
              </a:spcBef>
              <a:buSzPct val="98765"/>
              <a:defRPr sz="2666"/>
            </a:lvl3pPr>
            <a:lvl4pPr>
              <a:spcBef>
                <a:spcPts val="0"/>
              </a:spcBef>
              <a:buSzPct val="98765"/>
              <a:defRPr sz="2666"/>
            </a:lvl4pPr>
            <a:lvl5pPr>
              <a:spcBef>
                <a:spcPts val="0"/>
              </a:spcBef>
              <a:buSzPct val="98765"/>
              <a:defRPr sz="2666"/>
            </a:lvl5pPr>
            <a:lvl6pPr>
              <a:spcBef>
                <a:spcPts val="0"/>
              </a:spcBef>
              <a:buSzPct val="98765"/>
              <a:defRPr sz="2666"/>
            </a:lvl6pPr>
            <a:lvl7pPr>
              <a:spcBef>
                <a:spcPts val="0"/>
              </a:spcBef>
              <a:buSzPct val="98765"/>
              <a:defRPr sz="2666"/>
            </a:lvl7pPr>
            <a:lvl8pPr>
              <a:spcBef>
                <a:spcPts val="0"/>
              </a:spcBef>
              <a:buSzPct val="98765"/>
              <a:defRPr sz="2666"/>
            </a:lvl8pPr>
            <a:lvl9pPr>
              <a:spcBef>
                <a:spcPts val="0"/>
              </a:spcBef>
              <a:buSzPct val="98765"/>
              <a:defRPr sz="2666"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5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0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5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l" rtl="0">
              <a:spcBef>
                <a:spcPts val="600"/>
              </a:spcBef>
              <a:buClr>
                <a:schemeClr val="dk1"/>
              </a:buClr>
              <a:buSzPct val="100000"/>
              <a:buFont typeface="Arial"/>
              <a:buChar char="●"/>
              <a:defRPr sz="30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rtl="0">
              <a:spcBef>
                <a:spcPts val="480"/>
              </a:spcBef>
              <a:buClr>
                <a:schemeClr val="dk1"/>
              </a:buClr>
              <a:buSzPct val="100000"/>
              <a:buFont typeface="Courier New"/>
              <a:buChar char="o"/>
              <a:def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>
              <a:spcBef>
                <a:spcPts val="480"/>
              </a:spcBef>
              <a:buClr>
                <a:schemeClr val="dk1"/>
              </a:buClr>
              <a:buSzPct val="100000"/>
              <a:buFont typeface="Wingdings"/>
              <a:buChar char="§"/>
              <a:def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>
              <a:spcBef>
                <a:spcPts val="360"/>
              </a:spcBef>
              <a:buClr>
                <a:schemeClr val="dk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>
              <a:spcBef>
                <a:spcPts val="360"/>
              </a:spcBef>
              <a:buClr>
                <a:schemeClr val="dk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>
              <a:spcBef>
                <a:spcPts val="360"/>
              </a:spcBef>
              <a:buClr>
                <a:schemeClr val="dk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>
              <a:spcBef>
                <a:spcPts val="360"/>
              </a:spcBef>
              <a:buClr>
                <a:schemeClr val="dk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Open Sans"/>
          <a:ea typeface="Open Sans"/>
          <a:cs typeface="Open Sans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Open Sans"/>
          <a:ea typeface="Open Sans"/>
          <a:cs typeface="Open Sans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  <p:sldLayoutId id="2147483658" r:id="rId5"/>
    <p:sldLayoutId id="2147483667" r:id="rId6"/>
  </p:sldLayoutIdLst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</p:sldLayoutIdLst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hon.org/3/tutorial/datastructures.html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evelopers.google.com/edu/python/lists" TargetMode="Externa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hon.org/3/tutorial/introduction.html#strings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essages Image(608439154)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1" name="Shape 51"/>
          <p:cNvSpPr txBox="1">
            <a:spLocks noGrp="1"/>
          </p:cNvSpPr>
          <p:nvPr>
            <p:ph type="ctrTitle"/>
          </p:nvPr>
        </p:nvSpPr>
        <p:spPr>
          <a:xfrm>
            <a:off x="1789953" y="-504296"/>
            <a:ext cx="7772400" cy="1546474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4000" dirty="0">
                <a:solidFill>
                  <a:srgbClr val="FF0000"/>
                </a:solidFill>
                <a:latin typeface="Yanone Kaffeesatz Regular"/>
                <a:cs typeface="Yanone Kaffeesatz Regular"/>
              </a:rPr>
              <a:t>Programming</a:t>
            </a:r>
            <a:r>
              <a:rPr lang="en" sz="4000" dirty="0"/>
              <a:t> </a:t>
            </a:r>
            <a:r>
              <a:rPr lang="en" sz="4000" dirty="0">
                <a:solidFill>
                  <a:srgbClr val="FF0000"/>
                </a:solidFill>
                <a:latin typeface="Yanone Kaffeesatz Regular"/>
                <a:cs typeface="Yanone Kaffeesatz Regular"/>
              </a:rPr>
              <a:t>Concepts</a:t>
            </a:r>
            <a:r>
              <a:rPr lang="en" sz="4000" dirty="0"/>
              <a:t> </a:t>
            </a:r>
            <a:r>
              <a:rPr lang="en" sz="4000" dirty="0">
                <a:solidFill>
                  <a:srgbClr val="FF0000"/>
                </a:solidFill>
                <a:latin typeface="Yanone Kaffeesatz Regular"/>
                <a:cs typeface="Yanone Kaffeesatz Regular"/>
              </a:rPr>
              <a:t>II</a:t>
            </a:r>
          </a:p>
        </p:txBody>
      </p:sp>
      <p:sp>
        <p:nvSpPr>
          <p:cNvPr id="52" name="Shape 52"/>
          <p:cNvSpPr txBox="1">
            <a:spLocks noGrp="1"/>
          </p:cNvSpPr>
          <p:nvPr>
            <p:ph type="subTitle" idx="1"/>
          </p:nvPr>
        </p:nvSpPr>
        <p:spPr>
          <a:xfrm>
            <a:off x="6604000" y="1096536"/>
            <a:ext cx="2540000" cy="1046317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/>
              <a:t>HILT </a:t>
            </a:r>
            <a:r>
              <a:rPr lang="en" dirty="0" smtClean="0"/>
              <a:t>201</a:t>
            </a:r>
            <a:r>
              <a:rPr lang="en-US" dirty="0"/>
              <a:t>9</a:t>
            </a:r>
            <a:endParaRPr lang="en" dirty="0"/>
          </a:p>
        </p:txBody>
      </p:sp>
    </p:spTree>
  </p:cSld>
  <p:clrMapOvr>
    <a:masterClrMapping/>
  </p:clrMapOvr>
  <p:transition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3000" y="177800"/>
            <a:ext cx="4318000" cy="65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90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-US" sz="72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Comprehensions</a:t>
            </a:r>
            <a:endParaRPr lang="en" sz="2800" b="0" dirty="0">
              <a:solidFill>
                <a:srgbClr val="4D4D4D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buNone/>
            </a:pP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results = []</a:t>
            </a: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for item in 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fruits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:     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endParaRPr lang="en-US" sz="2400" dirty="0" smtClean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" sz="24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results.append(item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)</a:t>
            </a:r>
          </a:p>
          <a:p>
            <a:pPr lvl="0">
              <a:buNone/>
            </a:pP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results</a:t>
            </a:r>
          </a:p>
          <a:p>
            <a:pPr lvl="0">
              <a:buNone/>
            </a:pP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results now is a list consisting of some changes made to the first list. </a:t>
            </a:r>
          </a:p>
          <a:p>
            <a:pPr lvl="0">
              <a:buNone/>
            </a:pP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055955553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-US" sz="72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Comprehensions</a:t>
            </a:r>
            <a:endParaRPr lang="en" sz="2800" b="0" dirty="0">
              <a:solidFill>
                <a:srgbClr val="4D4D4D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buNone/>
            </a:pP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numbers = [1,2,3,4,5]</a:t>
            </a:r>
          </a:p>
          <a:p>
            <a:pPr lvl="0">
              <a:buNone/>
            </a:pP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results = []</a:t>
            </a: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for item in 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numbers</a:t>
            </a:r>
            <a:r>
              <a:rPr lang="en" sz="24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:</a:t>
            </a:r>
          </a:p>
          <a:p>
            <a:pPr lvl="0">
              <a:buNone/>
            </a:pPr>
            <a:r>
              <a:rPr lang="en" sz="24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     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results.append(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item + 5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)</a:t>
            </a: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results</a:t>
            </a:r>
          </a:p>
          <a:p>
            <a:pPr lvl="0">
              <a:buNone/>
            </a:pP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results now is a list consisting of each number in the first list, with some changes</a:t>
            </a:r>
          </a:p>
          <a:p>
            <a:pPr lvl="0">
              <a:buNone/>
            </a:pP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959626441"/>
      </p:ext>
    </p:extLst>
  </p:cSld>
  <p:clrMapOvr>
    <a:masterClrMapping/>
  </p:clrMapOvr>
  <p:transition spd="slow">
    <p:cut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-US" sz="72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Comprehensions</a:t>
            </a:r>
            <a:endParaRPr lang="en" sz="2800" b="0" dirty="0">
              <a:solidFill>
                <a:srgbClr val="4D4D4D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buNone/>
            </a:pP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results = []</a:t>
            </a: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for item in 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numbers</a:t>
            </a:r>
            <a:r>
              <a:rPr lang="en" sz="24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:</a:t>
            </a:r>
          </a:p>
          <a:p>
            <a:pPr lvl="0">
              <a:buNone/>
            </a:pPr>
            <a:r>
              <a:rPr lang="en" sz="24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     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results.append(item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)</a:t>
            </a:r>
          </a:p>
          <a:p>
            <a:pPr lvl="0">
              <a:buNone/>
            </a:pP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results</a:t>
            </a:r>
          </a:p>
          <a:p>
            <a:pPr lvl="0">
              <a:buNone/>
            </a:pP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We can shorten this! 3 lines in 1:</a:t>
            </a:r>
          </a:p>
          <a:p>
            <a:pPr lvl="0">
              <a:buNone/>
            </a:pP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>
              <a:buNone/>
            </a:pP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results = [item for item in numbers]</a:t>
            </a:r>
          </a:p>
          <a:p>
            <a:pPr lvl="0">
              <a:buNone/>
            </a:pP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840478100"/>
      </p:ext>
    </p:extLst>
  </p:cSld>
  <p:clrMapOvr>
    <a:masterClrMapping/>
  </p:clrMapOvr>
  <p:transition spd="slow">
    <p:cut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-US" sz="72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Comprehensions</a:t>
            </a:r>
            <a:endParaRPr lang="en" sz="2800" b="0" dirty="0">
              <a:solidFill>
                <a:srgbClr val="4D4D4D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Keep in mind that we can call the current point in the loop anything we want:</a:t>
            </a:r>
          </a:p>
          <a:p>
            <a:pPr lvl="0">
              <a:buNone/>
            </a:pP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results = []</a:t>
            </a: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for 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nugget 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in 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numbers</a:t>
            </a:r>
            <a:r>
              <a:rPr lang="en" sz="24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:</a:t>
            </a:r>
          </a:p>
          <a:p>
            <a:pPr lvl="0">
              <a:buNone/>
            </a:pPr>
            <a:r>
              <a:rPr lang="en" sz="24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     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results.append(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nugget)</a:t>
            </a:r>
          </a:p>
          <a:p>
            <a:pPr lvl="0">
              <a:buNone/>
            </a:pP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results</a:t>
            </a:r>
          </a:p>
          <a:p>
            <a:pPr lvl="0">
              <a:buNone/>
            </a:pP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or </a:t>
            </a:r>
          </a:p>
          <a:p>
            <a:pPr lvl="0">
              <a:buNone/>
            </a:pP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>
              <a:buNone/>
            </a:pP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results = [nugget for nugget in numbers]</a:t>
            </a:r>
          </a:p>
          <a:p>
            <a:pPr lvl="0">
              <a:buNone/>
            </a:pP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019079565"/>
      </p:ext>
    </p:extLst>
  </p:cSld>
  <p:clrMapOvr>
    <a:masterClrMapping/>
  </p:clrMapOvr>
  <p:transition spd="slow">
    <p:cut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0"/>
            <a:ext cx="59207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3795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-US" sz="72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Comprehensions</a:t>
            </a:r>
            <a:endParaRPr lang="en" sz="2800" b="0" dirty="0">
              <a:solidFill>
                <a:srgbClr val="4D4D4D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buNone/>
            </a:pP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numbers = [1,2,3,4,5]</a:t>
            </a:r>
          </a:p>
          <a:p>
            <a:pPr lvl="0">
              <a:buNone/>
            </a:pP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results = []</a:t>
            </a: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for item in 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numbers</a:t>
            </a:r>
            <a:r>
              <a:rPr lang="en" sz="24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:</a:t>
            </a:r>
          </a:p>
          <a:p>
            <a:pPr lvl="0">
              <a:buNone/>
            </a:pPr>
            <a:r>
              <a:rPr lang="en" sz="24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     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results.append(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item + 5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)</a:t>
            </a: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results</a:t>
            </a:r>
          </a:p>
          <a:p>
            <a:pPr lvl="0">
              <a:buNone/>
            </a:pP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or </a:t>
            </a:r>
          </a:p>
          <a:p>
            <a:pPr lvl="0">
              <a:buNone/>
            </a:pP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results = [item + 5 for item in numbers]</a:t>
            </a:r>
          </a:p>
          <a:p>
            <a:pPr lvl="0">
              <a:buNone/>
            </a:pP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Quick! Easy! but confusing!</a:t>
            </a:r>
          </a:p>
        </p:txBody>
      </p:sp>
    </p:spTree>
    <p:extLst>
      <p:ext uri="{BB962C8B-B14F-4D97-AF65-F5344CB8AC3E}">
        <p14:creationId xmlns:p14="http://schemas.microsoft.com/office/powerpoint/2010/main" val="1665711261"/>
      </p:ext>
    </p:extLst>
  </p:cSld>
  <p:clrMapOvr>
    <a:masterClrMapping/>
  </p:clrMapOvr>
  <p:transition spd="slow">
    <p:cut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72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Comprehensions</a:t>
            </a:r>
            <a:endParaRPr lang="en" sz="2800" b="0" dirty="0">
              <a:solidFill>
                <a:srgbClr val="4D4D4D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457200" y="1632473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buNone/>
            </a:pP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Use a list comprehension to simplify this: </a:t>
            </a:r>
          </a:p>
          <a:p>
            <a:pPr lvl="0">
              <a:buNone/>
            </a:pP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names = ['Brandon', 'Ethan', 'Tony']</a:t>
            </a:r>
          </a:p>
          <a:p>
            <a:pPr lvl="0">
              <a:buNone/>
            </a:pP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results = []</a:t>
            </a: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for 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name 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in 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names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:     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</a:p>
          <a:p>
            <a:pPr lvl="0">
              <a:buNone/>
            </a:pP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results.append(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'Hi my name is' + name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)</a:t>
            </a: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results</a:t>
            </a:r>
          </a:p>
          <a:p>
            <a:pPr lvl="0">
              <a:buNone/>
            </a:pP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94347591"/>
      </p:ext>
    </p:extLst>
  </p:cSld>
  <p:clrMapOvr>
    <a:masterClrMapping/>
  </p:clrMapOvr>
  <p:transition spd="slow">
    <p:cut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72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Comprehensions</a:t>
            </a:r>
            <a:endParaRPr lang="en" sz="2800" b="0" dirty="0">
              <a:solidFill>
                <a:srgbClr val="4D4D4D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457199" y="1632473"/>
            <a:ext cx="8482405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buNone/>
            </a:pPr>
            <a:r>
              <a:rPr lang="en-US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Use a list comprehension to simplify this: </a:t>
            </a:r>
          </a:p>
          <a:p>
            <a:pPr lvl="0">
              <a:buNone/>
            </a:pPr>
            <a:endParaRPr lang="en-US" sz="20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names = ['Brandon', 'Ethan', 'Tony']</a:t>
            </a:r>
          </a:p>
          <a:p>
            <a:pPr lvl="0">
              <a:buNone/>
            </a:pPr>
            <a:r>
              <a:rPr lang="en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results = []</a:t>
            </a:r>
            <a:endParaRPr lang="en-US" sz="20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endParaRPr lang="en-US" sz="20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for </a:t>
            </a:r>
            <a:r>
              <a:rPr lang="en-US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name </a:t>
            </a:r>
            <a:r>
              <a:rPr lang="en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in </a:t>
            </a:r>
            <a:r>
              <a:rPr lang="en-US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names</a:t>
            </a:r>
            <a:r>
              <a:rPr lang="en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:     </a:t>
            </a:r>
            <a:r>
              <a:rPr lang="en-US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</a:p>
          <a:p>
            <a:pPr lvl="0">
              <a:buNone/>
            </a:pPr>
            <a:r>
              <a:rPr lang="en-US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results.append(</a:t>
            </a:r>
            <a:r>
              <a:rPr lang="en-US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'Hi my name is' + name</a:t>
            </a:r>
            <a:r>
              <a:rPr lang="en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)</a:t>
            </a:r>
            <a:endParaRPr lang="en-US" sz="20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endParaRPr lang="en-US" sz="20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Answer:</a:t>
            </a:r>
          </a:p>
          <a:p>
            <a:pPr lvl="0">
              <a:buNone/>
            </a:pPr>
            <a:endParaRPr lang="en-US" sz="20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results = ['Hi my name is ' + item for item in names]</a:t>
            </a:r>
          </a:p>
          <a:p>
            <a:pPr lvl="0">
              <a:buNone/>
            </a:pPr>
            <a:endParaRPr lang="en-US" sz="20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or</a:t>
            </a:r>
          </a:p>
          <a:p>
            <a:pPr lvl="0">
              <a:buNone/>
            </a:pPr>
            <a:endParaRPr lang="en-US" sz="20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results = ['Hi my name is ' + name for name in names]</a:t>
            </a:r>
          </a:p>
          <a:p>
            <a:pPr lvl="0">
              <a:buNone/>
            </a:pPr>
            <a:endParaRPr lang="en-US" sz="20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089112899"/>
      </p:ext>
    </p:extLst>
  </p:cSld>
  <p:clrMapOvr>
    <a:masterClrMapping/>
  </p:clrMapOvr>
  <p:transition spd="slow">
    <p:cut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72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Exercise</a:t>
            </a:r>
            <a:endParaRPr lang="en" sz="2800" b="0" dirty="0">
              <a:solidFill>
                <a:srgbClr val="4D4D4D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457199" y="1632473"/>
            <a:ext cx="8482405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buNone/>
            </a:pPr>
            <a:r>
              <a:rPr lang="en-US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1. Given a list of 5 numbers, use a for loop to create a new list named "data" that consists of the original numbers but with 10 subtracted from each of them.</a:t>
            </a:r>
          </a:p>
          <a:p>
            <a:pPr lvl="0">
              <a:buNone/>
            </a:pPr>
            <a:endParaRPr lang="en-US" sz="20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2. Do the same thing, but simplify your code so that it uses a list comprehension.</a:t>
            </a:r>
          </a:p>
        </p:txBody>
      </p:sp>
    </p:spTree>
    <p:extLst>
      <p:ext uri="{BB962C8B-B14F-4D97-AF65-F5344CB8AC3E}">
        <p14:creationId xmlns:p14="http://schemas.microsoft.com/office/powerpoint/2010/main" val="489440960"/>
      </p:ext>
    </p:extLst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55208" y="257466"/>
            <a:ext cx="8287959" cy="98541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rm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 smtClean="0"/>
              <a:t>Today: Python LEVEL 2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80719" y="1258507"/>
            <a:ext cx="8175182" cy="563390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  <a:defRPr sz="30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/>
              <a:buChar char="§"/>
              <a:def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 marL="385763" indent="-385763">
              <a:buFont typeface="+mj-lt"/>
              <a:buAutoNum type="arabicPeriod"/>
            </a:pPr>
            <a:r>
              <a:rPr lang="en-US" dirty="0"/>
              <a:t>Some review </a:t>
            </a:r>
            <a:r>
              <a:rPr lang="en-US" sz="2800" i="1" dirty="0"/>
              <a:t>(always helpful!) </a:t>
            </a:r>
            <a:endParaRPr lang="en-US" sz="3200" i="1" dirty="0" smtClean="0"/>
          </a:p>
          <a:p>
            <a:pPr marL="385763" indent="-385763">
              <a:buFont typeface="+mj-lt"/>
              <a:buAutoNum type="arabicPeriod"/>
            </a:pPr>
            <a:r>
              <a:rPr lang="en-US" dirty="0" smtClean="0"/>
              <a:t>Loops </a:t>
            </a:r>
            <a:r>
              <a:rPr lang="en-US" sz="2800" i="1" dirty="0" smtClean="0"/>
              <a:t>(doing things repeatedly!)</a:t>
            </a:r>
          </a:p>
          <a:p>
            <a:pPr marL="385763" indent="-385763">
              <a:buFont typeface="+mj-lt"/>
              <a:buAutoNum type="arabicPeriod"/>
            </a:pPr>
            <a:r>
              <a:rPr lang="en-US" dirty="0" smtClean="0"/>
              <a:t>Comprehensions </a:t>
            </a:r>
            <a:r>
              <a:rPr lang="en-US" sz="2800" i="1" dirty="0" smtClean="0"/>
              <a:t>(more efficient code!)</a:t>
            </a:r>
            <a:endParaRPr lang="en-US" sz="2800" i="1" dirty="0" smtClean="0"/>
          </a:p>
          <a:p>
            <a:pPr marL="385763" indent="-385763">
              <a:buFont typeface="+mj-lt"/>
              <a:buAutoNum type="arabicPeriod"/>
            </a:pPr>
            <a:r>
              <a:rPr lang="en-US" dirty="0" smtClean="0"/>
              <a:t>Conditionals </a:t>
            </a:r>
            <a:r>
              <a:rPr lang="en-US" sz="2800" i="1" dirty="0" smtClean="0"/>
              <a:t>(if then!)</a:t>
            </a:r>
            <a:endParaRPr lang="en-US" sz="2800" i="1" dirty="0" smtClean="0"/>
          </a:p>
          <a:p>
            <a:pPr marL="385763" indent="-385763">
              <a:buFont typeface="+mj-lt"/>
              <a:buAutoNum type="arabicPeriod"/>
            </a:pPr>
            <a:r>
              <a:rPr lang="en-US" dirty="0" smtClean="0"/>
              <a:t>Making our own methods </a:t>
            </a:r>
            <a:r>
              <a:rPr lang="en-US" sz="2800" i="1" dirty="0" smtClean="0"/>
              <a:t>(reusing code!)</a:t>
            </a:r>
          </a:p>
          <a:p>
            <a:pPr marL="385763" indent="-385763">
              <a:buFont typeface="+mj-lt"/>
              <a:buAutoNum type="arabicPeriod"/>
            </a:pPr>
            <a:endParaRPr lang="en-US" sz="2800" i="1" dirty="0" smtClean="0"/>
          </a:p>
          <a:p>
            <a:pPr>
              <a:buNone/>
            </a:pPr>
            <a:endParaRPr lang="en-US" sz="1600" i="1" dirty="0" smtClean="0"/>
          </a:p>
          <a:p>
            <a:pPr>
              <a:buNone/>
            </a:pPr>
            <a:r>
              <a:rPr lang="en-US" sz="2800" i="1" dirty="0" smtClean="0"/>
              <a:t>…and also:</a:t>
            </a:r>
            <a:endParaRPr lang="en-US" sz="2800" i="1" dirty="0" smtClean="0"/>
          </a:p>
          <a:p>
            <a:pPr marL="514350" indent="-514350">
              <a:buFont typeface="+mj-lt"/>
              <a:buAutoNum type="arabicPeriod" startAt="6"/>
            </a:pPr>
            <a:r>
              <a:rPr lang="en-US" dirty="0" smtClean="0"/>
              <a:t>Practice exercises with our newfound Python powers </a:t>
            </a:r>
            <a:r>
              <a:rPr lang="en-US" sz="2800" i="1" dirty="0" smtClean="0"/>
              <a:t>(such </a:t>
            </a:r>
            <a:r>
              <a:rPr lang="en-US" sz="2800" i="1" dirty="0" smtClean="0"/>
              <a:t>power!!)</a:t>
            </a:r>
            <a:endParaRPr lang="en-US" dirty="0" smtClean="0"/>
          </a:p>
          <a:p>
            <a:pPr marL="385763" indent="-385763">
              <a:buFont typeface="+mj-lt"/>
              <a:buAutoNum type="arabicPeriod" startAt="6"/>
            </a:pPr>
            <a:endParaRPr lang="en-US" dirty="0" smtClean="0"/>
          </a:p>
          <a:p>
            <a:pPr marL="385763" indent="-385763">
              <a:buFont typeface="+mj-lt"/>
              <a:buAutoNum type="arabicPeriod" startAt="6"/>
            </a:pP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66269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72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Comprehensions</a:t>
            </a:r>
            <a:endParaRPr lang="en" sz="2800" b="0" dirty="0">
              <a:solidFill>
                <a:srgbClr val="4D4D4D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457199" y="1632473"/>
            <a:ext cx="8482405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buNone/>
            </a:pPr>
            <a:r>
              <a:rPr lang="en-US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1. Given a list of 5 numbers, use a for loop to create a new list named "data" that consists of the original numbers but with 10 subtracted from each of them.</a:t>
            </a:r>
          </a:p>
          <a:p>
            <a:pPr lvl="0">
              <a:buNone/>
            </a:pPr>
            <a:endParaRPr lang="en-US" sz="20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2. Do the same thing, but simplify your code so that it uses a list comprehension.</a:t>
            </a:r>
          </a:p>
          <a:p>
            <a:pPr lvl="0">
              <a:buNone/>
            </a:pPr>
            <a:endParaRPr lang="en-US" sz="20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2000" dirty="0" err="1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my_list</a:t>
            </a:r>
            <a:r>
              <a:rPr lang="en-US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 = [1,2,3,4,5]</a:t>
            </a:r>
          </a:p>
          <a:p>
            <a:pPr lvl="0">
              <a:buNone/>
            </a:pPr>
            <a:endParaRPr lang="en-US" sz="20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data = []</a:t>
            </a:r>
          </a:p>
          <a:p>
            <a:pPr lvl="0">
              <a:buNone/>
            </a:pPr>
            <a:r>
              <a:rPr lang="en-US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for </a:t>
            </a:r>
            <a:r>
              <a:rPr lang="en-US" sz="20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cosmos in </a:t>
            </a:r>
            <a:r>
              <a:rPr lang="en-US" sz="2000" dirty="0" err="1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my_list</a:t>
            </a:r>
            <a:r>
              <a:rPr lang="en-US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:</a:t>
            </a:r>
          </a:p>
          <a:p>
            <a:pPr lvl="0">
              <a:buNone/>
            </a:pPr>
            <a:r>
              <a:rPr lang="en-US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-US" sz="2000" dirty="0" err="1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data.append</a:t>
            </a:r>
            <a:r>
              <a:rPr lang="en-US" sz="20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(cosmos </a:t>
            </a:r>
            <a:r>
              <a:rPr lang="en-US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- 10)</a:t>
            </a:r>
          </a:p>
          <a:p>
            <a:pPr lvl="0">
              <a:buNone/>
            </a:pPr>
            <a:endParaRPr lang="en-US" sz="20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or</a:t>
            </a:r>
          </a:p>
          <a:p>
            <a:pPr lvl="0">
              <a:buNone/>
            </a:pPr>
            <a:endParaRPr lang="en-US" sz="20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data = [number + 10 for number in my_list]</a:t>
            </a:r>
          </a:p>
        </p:txBody>
      </p:sp>
    </p:spTree>
    <p:extLst>
      <p:ext uri="{BB962C8B-B14F-4D97-AF65-F5344CB8AC3E}">
        <p14:creationId xmlns:p14="http://schemas.microsoft.com/office/powerpoint/2010/main" val="146735534"/>
      </p:ext>
    </p:extLst>
  </p:cSld>
  <p:clrMapOvr>
    <a:masterClrMapping/>
  </p:clrMapOvr>
  <p:transition spd="slow">
    <p:cut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7200" dirty="0">
                <a:solidFill>
                  <a:srgbClr val="FF0000"/>
                </a:solidFill>
                <a:latin typeface="Yanone Kaffeesatz Bold"/>
                <a:cs typeface="Yanone Kaffeesatz Bold"/>
              </a:rPr>
              <a:t>Exercise</a:t>
            </a:r>
          </a:p>
        </p:txBody>
      </p:sp>
      <p:sp>
        <p:nvSpPr>
          <p:cNvPr id="82" name="Shape 8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Create a list of four places you would like to visit</a:t>
            </a:r>
          </a:p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Print out each of those places </a:t>
            </a:r>
            <a:r>
              <a:rPr lang="en" b="1" dirty="0">
                <a:solidFill>
                  <a:srgbClr val="4D4D4D"/>
                </a:solidFill>
              </a:rPr>
              <a:t>using a loop</a:t>
            </a:r>
            <a:endParaRPr lang="en-US" b="1" dirty="0">
              <a:solidFill>
                <a:srgbClr val="4D4D4D"/>
              </a:solidFill>
            </a:endParaRPr>
          </a:p>
          <a:p>
            <a:pPr marL="38100" lvl="0" rtl="0"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endParaRPr lang="en" b="1" dirty="0">
              <a:solidFill>
                <a:srgbClr val="4D4D4D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b="1" dirty="0"/>
              <a:t>Example:</a:t>
            </a:r>
            <a:endParaRPr b="1" dirty="0"/>
          </a:p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rgbClr val="4D4D4D"/>
                </a:solidFill>
                <a:latin typeface="Menlo Regular"/>
                <a:ea typeface="Menlo Regular"/>
                <a:cs typeface="Menlo Regular"/>
                <a:sym typeface="Courier New"/>
              </a:rPr>
              <a:t>"I would like to visit Paris"</a:t>
            </a:r>
          </a:p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rgbClr val="4D4D4D"/>
                </a:solidFill>
                <a:latin typeface="Menlo Regular"/>
                <a:ea typeface="Menlo Regular"/>
                <a:cs typeface="Menlo Regular"/>
                <a:sym typeface="Courier New"/>
              </a:rPr>
              <a:t>"I would like to visit Barcelona"</a:t>
            </a:r>
          </a:p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rgbClr val="4D4D4D"/>
                </a:solidFill>
                <a:latin typeface="Menlo Regular"/>
                <a:ea typeface="Menlo Regular"/>
                <a:cs typeface="Menlo Regular"/>
                <a:sym typeface="Courier New"/>
              </a:rPr>
              <a:t>"I would like to visit Lima"</a:t>
            </a:r>
          </a:p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rgbClr val="4D4D4D"/>
                </a:solidFill>
                <a:latin typeface="Menlo Regular"/>
                <a:ea typeface="Menlo Regular"/>
                <a:cs typeface="Menlo Regular"/>
                <a:sym typeface="Courier New"/>
              </a:rPr>
              <a:t>"I would like to visit Havana"</a:t>
            </a:r>
          </a:p>
        </p:txBody>
      </p:sp>
    </p:spTree>
  </p:cSld>
  <p:clrMapOvr>
    <a:overrideClrMapping bg1="lt1" tx1="dk1" bg2="dk2" tx2="lt2" accent1="accent1" accent2="accent2" accent3="accent3" accent4="accent4" accent5="accent5" accent6="accent6" hlink="hlink" folHlink="folHlink"/>
  </p:clrMapOvr>
  <p:transition spd="slow">
    <p:cut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title"/>
          </p:nvPr>
        </p:nvSpPr>
        <p:spPr>
          <a:xfrm>
            <a:off x="306888" y="625366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5500" dirty="0">
                <a:solidFill>
                  <a:srgbClr val="FF0000"/>
                </a:solidFill>
                <a:latin typeface="Yanone Kaffeesatz Bold"/>
                <a:cs typeface="Yanone Kaffeesatz Bold"/>
              </a:rPr>
              <a:t>Loops in Other Languages</a:t>
            </a:r>
          </a:p>
        </p:txBody>
      </p:sp>
      <p:sp>
        <p:nvSpPr>
          <p:cNvPr id="82" name="Shape 82"/>
          <p:cNvSpPr txBox="1">
            <a:spLocks noGrp="1"/>
          </p:cNvSpPr>
          <p:nvPr>
            <p:ph type="body" idx="1"/>
          </p:nvPr>
        </p:nvSpPr>
        <p:spPr>
          <a:xfrm>
            <a:off x="457200" y="1768366"/>
            <a:ext cx="8229600" cy="4967574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buNone/>
            </a:pPr>
            <a:endParaRPr lang="en" sz="1600" dirty="0" smtClean="0">
              <a:solidFill>
                <a:srgbClr val="0B5C92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" sz="1600" dirty="0" smtClean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Python</a:t>
            </a:r>
            <a:endParaRPr lang="en" sz="1600" dirty="0">
              <a:solidFill>
                <a:srgbClr val="0B5C92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endParaRPr lang="en" sz="1600" dirty="0">
              <a:solidFill>
                <a:srgbClr val="0B5C92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" sz="16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for fruit in fruits:</a:t>
            </a:r>
          </a:p>
          <a:p>
            <a:pPr lvl="0">
              <a:buNone/>
            </a:pPr>
            <a:r>
              <a:rPr lang="en-US" sz="16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" sz="16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print(fruit)</a:t>
            </a:r>
          </a:p>
          <a:p>
            <a:pPr lvl="0">
              <a:buNone/>
            </a:pPr>
            <a:endParaRPr lang="en" sz="1600" dirty="0" smtClean="0">
              <a:solidFill>
                <a:srgbClr val="0B5C92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endParaRPr lang="en" sz="1600" dirty="0">
              <a:solidFill>
                <a:srgbClr val="0B5C92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endParaRPr lang="en" sz="1600" dirty="0">
              <a:solidFill>
                <a:srgbClr val="0B5C92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" sz="16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===</a:t>
            </a:r>
          </a:p>
          <a:p>
            <a:pPr lvl="0">
              <a:buNone/>
            </a:pPr>
            <a:endParaRPr lang="en" sz="1600" dirty="0">
              <a:solidFill>
                <a:srgbClr val="0B5C92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endParaRPr lang="en" sz="1600" dirty="0" smtClean="0">
              <a:solidFill>
                <a:srgbClr val="0B5C92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endParaRPr lang="en" sz="1600" dirty="0">
              <a:solidFill>
                <a:srgbClr val="0B5C92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" sz="1600" dirty="0" smtClean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Ruby</a:t>
            </a:r>
            <a:endParaRPr lang="en" sz="1600" dirty="0">
              <a:solidFill>
                <a:srgbClr val="0B5C92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endParaRPr lang="en" sz="1600" dirty="0">
              <a:solidFill>
                <a:srgbClr val="0B5C92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16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f</a:t>
            </a:r>
            <a:r>
              <a:rPr lang="en" sz="16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or fruit in fruits</a:t>
            </a:r>
          </a:p>
          <a:p>
            <a:pPr lvl="0">
              <a:buNone/>
            </a:pPr>
            <a:r>
              <a:rPr lang="en" sz="16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	print(fruit)</a:t>
            </a:r>
          </a:p>
          <a:p>
            <a:pPr lvl="0">
              <a:buNone/>
            </a:pPr>
            <a:r>
              <a:rPr lang="en" sz="16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end</a:t>
            </a:r>
          </a:p>
          <a:p>
            <a:pPr lvl="0">
              <a:buNone/>
            </a:pPr>
            <a:endParaRPr lang="en" sz="1600" dirty="0">
              <a:solidFill>
                <a:srgbClr val="0B5C92"/>
              </a:solidFill>
              <a:latin typeface="Menlo Regular"/>
              <a:ea typeface="Menlo Regular"/>
              <a:cs typeface="Menlo Regular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329102901"/>
      </p:ext>
    </p:extLst>
  </p:cSld>
  <p:clrMapOvr>
    <a:masterClrMapping/>
  </p:clrMapOvr>
  <p:transition spd="slow">
    <p:cut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title"/>
          </p:nvPr>
        </p:nvSpPr>
        <p:spPr>
          <a:xfrm>
            <a:off x="194153" y="675470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5500" dirty="0">
                <a:solidFill>
                  <a:srgbClr val="FF0000"/>
                </a:solidFill>
                <a:latin typeface="Yanone Kaffeesatz Bold"/>
                <a:cs typeface="Yanone Kaffeesatz Bold"/>
              </a:rPr>
              <a:t>Loops in Other Languages</a:t>
            </a:r>
          </a:p>
        </p:txBody>
      </p:sp>
      <p:sp>
        <p:nvSpPr>
          <p:cNvPr id="82" name="Shape 82"/>
          <p:cNvSpPr txBox="1">
            <a:spLocks noGrp="1"/>
          </p:cNvSpPr>
          <p:nvPr>
            <p:ph type="body" idx="1"/>
          </p:nvPr>
        </p:nvSpPr>
        <p:spPr>
          <a:xfrm>
            <a:off x="457200" y="2151346"/>
            <a:ext cx="8229600" cy="4967574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buNone/>
            </a:pPr>
            <a:r>
              <a:rPr lang="en" sz="16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Python</a:t>
            </a:r>
          </a:p>
          <a:p>
            <a:pPr lvl="0">
              <a:buNone/>
            </a:pPr>
            <a:endParaRPr lang="en" sz="1600" dirty="0">
              <a:solidFill>
                <a:srgbClr val="0B5C92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" sz="16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for fruit in fruits:</a:t>
            </a:r>
          </a:p>
          <a:p>
            <a:pPr lvl="0">
              <a:buNone/>
            </a:pPr>
            <a:r>
              <a:rPr lang="en-US" sz="16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" sz="16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print(fruit)</a:t>
            </a:r>
          </a:p>
          <a:p>
            <a:pPr lvl="0">
              <a:buNone/>
            </a:pPr>
            <a:endParaRPr lang="en" sz="1600" dirty="0" smtClean="0">
              <a:solidFill>
                <a:srgbClr val="0B5C92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endParaRPr lang="en" sz="1600" dirty="0">
              <a:solidFill>
                <a:srgbClr val="0B5C92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" sz="16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===</a:t>
            </a:r>
          </a:p>
          <a:p>
            <a:pPr lvl="0">
              <a:buNone/>
            </a:pPr>
            <a:endParaRPr lang="en" sz="1600" dirty="0" smtClean="0">
              <a:solidFill>
                <a:srgbClr val="0B5C92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endParaRPr lang="en" sz="1600" dirty="0">
              <a:solidFill>
                <a:srgbClr val="0B5C92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1600" dirty="0" smtClean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JavaScript</a:t>
            </a:r>
            <a:endParaRPr lang="en-US" sz="1600" dirty="0">
              <a:solidFill>
                <a:srgbClr val="0B5C92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endParaRPr lang="en-US" sz="1600" dirty="0">
              <a:solidFill>
                <a:srgbClr val="0B5C92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1600" dirty="0" err="1">
                <a:solidFill>
                  <a:srgbClr val="0B5C9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var</a:t>
            </a:r>
            <a:r>
              <a:rPr lang="en-US" sz="1600" dirty="0">
                <a:solidFill>
                  <a:srgbClr val="0B5C9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</a:t>
            </a:r>
            <a:r>
              <a:rPr lang="en-US" sz="1600" dirty="0" err="1">
                <a:solidFill>
                  <a:srgbClr val="0B5C9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</a:t>
            </a:r>
            <a:r>
              <a:rPr lang="en-US" sz="1600" dirty="0">
                <a:solidFill>
                  <a:srgbClr val="0B5C9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;</a:t>
            </a:r>
            <a:br>
              <a:rPr lang="en-US" sz="1600" dirty="0">
                <a:solidFill>
                  <a:srgbClr val="0B5C9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sz="1600" dirty="0">
                <a:solidFill>
                  <a:srgbClr val="0B5C9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for (</a:t>
            </a:r>
            <a:r>
              <a:rPr lang="en-US" sz="1600" dirty="0" err="1">
                <a:solidFill>
                  <a:srgbClr val="0B5C9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</a:t>
            </a:r>
            <a:r>
              <a:rPr lang="en-US" sz="1600" dirty="0">
                <a:solidFill>
                  <a:srgbClr val="0B5C9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= 0; </a:t>
            </a:r>
            <a:r>
              <a:rPr lang="en-US" sz="1600" dirty="0" err="1">
                <a:solidFill>
                  <a:srgbClr val="0B5C9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</a:t>
            </a:r>
            <a:r>
              <a:rPr lang="en-US" sz="1600" dirty="0">
                <a:solidFill>
                  <a:srgbClr val="0B5C9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&lt; </a:t>
            </a:r>
            <a:r>
              <a:rPr lang="en-US" sz="1600" dirty="0" err="1">
                <a:solidFill>
                  <a:srgbClr val="0B5C9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fruits.length</a:t>
            </a:r>
            <a:r>
              <a:rPr lang="en-US" sz="1600" dirty="0">
                <a:solidFill>
                  <a:srgbClr val="0B5C9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; </a:t>
            </a:r>
            <a:r>
              <a:rPr lang="en-US" sz="1600" dirty="0" err="1">
                <a:solidFill>
                  <a:srgbClr val="0B5C9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</a:t>
            </a:r>
            <a:r>
              <a:rPr lang="en-US" sz="1600" dirty="0">
                <a:solidFill>
                  <a:srgbClr val="0B5C9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++) { </a:t>
            </a:r>
            <a:br>
              <a:rPr lang="en-US" sz="1600" dirty="0">
                <a:solidFill>
                  <a:srgbClr val="0B5C9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sz="1600" dirty="0">
                <a:solidFill>
                  <a:srgbClr val="0B5C9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 console.log(fruits[</a:t>
            </a:r>
            <a:r>
              <a:rPr lang="en-US" sz="1600" dirty="0" err="1">
                <a:solidFill>
                  <a:srgbClr val="0B5C9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</a:t>
            </a:r>
            <a:r>
              <a:rPr lang="en-US" sz="1600" dirty="0">
                <a:solidFill>
                  <a:srgbClr val="0B5C9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]);</a:t>
            </a:r>
            <a:br>
              <a:rPr lang="en-US" sz="1600" dirty="0">
                <a:solidFill>
                  <a:srgbClr val="0B5C9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sz="1600" dirty="0">
                <a:solidFill>
                  <a:srgbClr val="0B5C9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</a:t>
            </a:r>
            <a:endParaRPr lang="en" sz="1600" dirty="0">
              <a:solidFill>
                <a:srgbClr val="0B5C92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  <a:sym typeface="Courier New"/>
            </a:endParaRPr>
          </a:p>
          <a:p>
            <a:pPr lvl="0">
              <a:buNone/>
            </a:pPr>
            <a:endParaRPr lang="en" sz="1600" dirty="0">
              <a:solidFill>
                <a:srgbClr val="0B5C92"/>
              </a:solidFill>
              <a:latin typeface="Menlo Regular"/>
              <a:ea typeface="Menlo Regular"/>
              <a:cs typeface="Menlo Regular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588177352"/>
      </p:ext>
    </p:extLst>
  </p:cSld>
  <p:clrMapOvr>
    <a:masterClrMapping/>
  </p:clrMapOvr>
  <p:transition spd="slow">
    <p:cut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title"/>
          </p:nvPr>
        </p:nvSpPr>
        <p:spPr>
          <a:xfrm>
            <a:off x="319414" y="525158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5500" dirty="0">
                <a:solidFill>
                  <a:srgbClr val="FF0000"/>
                </a:solidFill>
                <a:latin typeface="Yanone Kaffeesatz Bold"/>
                <a:cs typeface="Yanone Kaffeesatz Bold"/>
              </a:rPr>
              <a:t>Loops in Other Languages</a:t>
            </a:r>
          </a:p>
        </p:txBody>
      </p:sp>
      <p:sp>
        <p:nvSpPr>
          <p:cNvPr id="82" name="Shape 82"/>
          <p:cNvSpPr txBox="1">
            <a:spLocks noGrp="1"/>
          </p:cNvSpPr>
          <p:nvPr>
            <p:ph type="body" idx="1"/>
          </p:nvPr>
        </p:nvSpPr>
        <p:spPr>
          <a:xfrm>
            <a:off x="319414" y="1912347"/>
            <a:ext cx="8229600" cy="4967574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buNone/>
            </a:pPr>
            <a:r>
              <a:rPr lang="en" sz="1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Python</a:t>
            </a:r>
          </a:p>
          <a:p>
            <a:pPr lvl="0">
              <a:buNone/>
            </a:pPr>
            <a:endParaRPr lang="en" sz="1400" dirty="0">
              <a:solidFill>
                <a:srgbClr val="0B5C92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" sz="1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for fruit in fruits:</a:t>
            </a:r>
          </a:p>
          <a:p>
            <a:pPr lvl="0">
              <a:buNone/>
            </a:pPr>
            <a:r>
              <a:rPr lang="en-US" sz="1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     </a:t>
            </a:r>
            <a:r>
              <a:rPr lang="en" sz="1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print(fruit)</a:t>
            </a:r>
          </a:p>
          <a:p>
            <a:pPr lvl="0">
              <a:buNone/>
            </a:pPr>
            <a:endParaRPr lang="en" sz="1400" dirty="0">
              <a:solidFill>
                <a:srgbClr val="0B5C92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" sz="1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===</a:t>
            </a:r>
          </a:p>
          <a:p>
            <a:pPr lvl="0">
              <a:buNone/>
            </a:pPr>
            <a:endParaRPr lang="en" sz="1400" dirty="0">
              <a:solidFill>
                <a:srgbClr val="0B5C92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1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JavaScript (the way of pain)</a:t>
            </a:r>
          </a:p>
          <a:p>
            <a:pPr lvl="0">
              <a:buNone/>
            </a:pPr>
            <a:endParaRPr lang="en-US" sz="1400" dirty="0">
              <a:solidFill>
                <a:srgbClr val="0B5C92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1400" dirty="0" err="1">
                <a:solidFill>
                  <a:srgbClr val="0B5C9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var</a:t>
            </a:r>
            <a:r>
              <a:rPr lang="en-US" sz="1400" dirty="0">
                <a:solidFill>
                  <a:srgbClr val="0B5C9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</a:t>
            </a:r>
            <a:r>
              <a:rPr lang="en-US" sz="1400" dirty="0" err="1">
                <a:solidFill>
                  <a:srgbClr val="0B5C9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</a:t>
            </a:r>
            <a:r>
              <a:rPr lang="en-US" sz="1400" dirty="0">
                <a:solidFill>
                  <a:srgbClr val="0B5C9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;</a:t>
            </a:r>
            <a:br>
              <a:rPr lang="en-US" sz="1400" dirty="0">
                <a:solidFill>
                  <a:srgbClr val="0B5C9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sz="1400" dirty="0">
                <a:solidFill>
                  <a:srgbClr val="0B5C9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for (</a:t>
            </a:r>
            <a:r>
              <a:rPr lang="en-US" sz="1400" dirty="0" err="1">
                <a:solidFill>
                  <a:srgbClr val="0B5C9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</a:t>
            </a:r>
            <a:r>
              <a:rPr lang="en-US" sz="1400" dirty="0">
                <a:solidFill>
                  <a:srgbClr val="0B5C9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= 0; </a:t>
            </a:r>
            <a:r>
              <a:rPr lang="en-US" sz="1400" dirty="0" err="1">
                <a:solidFill>
                  <a:srgbClr val="0B5C9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</a:t>
            </a:r>
            <a:r>
              <a:rPr lang="en-US" sz="1400" dirty="0">
                <a:solidFill>
                  <a:srgbClr val="0B5C9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&lt; </a:t>
            </a:r>
            <a:r>
              <a:rPr lang="en-US" sz="1400" dirty="0" err="1">
                <a:solidFill>
                  <a:srgbClr val="0B5C9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fruits.length</a:t>
            </a:r>
            <a:r>
              <a:rPr lang="en-US" sz="1400" dirty="0">
                <a:solidFill>
                  <a:srgbClr val="0B5C9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; </a:t>
            </a:r>
            <a:r>
              <a:rPr lang="en-US" sz="1400" dirty="0" err="1">
                <a:solidFill>
                  <a:srgbClr val="0B5C9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</a:t>
            </a:r>
            <a:r>
              <a:rPr lang="en-US" sz="1400" dirty="0">
                <a:solidFill>
                  <a:srgbClr val="0B5C9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++) { </a:t>
            </a:r>
            <a:br>
              <a:rPr lang="en-US" sz="1400" dirty="0">
                <a:solidFill>
                  <a:srgbClr val="0B5C9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sz="1400" dirty="0">
                <a:solidFill>
                  <a:srgbClr val="0B5C9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console.log(fruits[</a:t>
            </a:r>
            <a:r>
              <a:rPr lang="en-US" sz="1400" dirty="0" err="1">
                <a:solidFill>
                  <a:srgbClr val="0B5C9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</a:t>
            </a:r>
            <a:r>
              <a:rPr lang="en-US" sz="1400" dirty="0">
                <a:solidFill>
                  <a:srgbClr val="0B5C9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]);</a:t>
            </a:r>
            <a:br>
              <a:rPr lang="en-US" sz="1400" dirty="0">
                <a:solidFill>
                  <a:srgbClr val="0B5C9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sz="1400" dirty="0">
                <a:solidFill>
                  <a:srgbClr val="0B5C9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</a:t>
            </a:r>
          </a:p>
          <a:p>
            <a:pPr lvl="0">
              <a:buNone/>
            </a:pPr>
            <a:endParaRPr lang="en-US" sz="1400" dirty="0">
              <a:solidFill>
                <a:srgbClr val="0B5C92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  <a:sym typeface="Courier New"/>
            </a:endParaRPr>
          </a:p>
          <a:p>
            <a:pPr lvl="0">
              <a:buNone/>
            </a:pPr>
            <a:r>
              <a:rPr lang="en-US" sz="1400" dirty="0">
                <a:solidFill>
                  <a:srgbClr val="0B5C9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sym typeface="Courier New"/>
              </a:rPr>
              <a:t>===</a:t>
            </a:r>
          </a:p>
          <a:p>
            <a:pPr lvl="0">
              <a:buNone/>
            </a:pPr>
            <a:endParaRPr lang="en-US" sz="1400" dirty="0">
              <a:solidFill>
                <a:srgbClr val="0B5C92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  <a:sym typeface="Courier New"/>
            </a:endParaRPr>
          </a:p>
          <a:p>
            <a:pPr lvl="0">
              <a:buNone/>
            </a:pPr>
            <a:r>
              <a:rPr lang="en" sz="1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Ruby</a:t>
            </a:r>
          </a:p>
          <a:p>
            <a:pPr lvl="0">
              <a:buNone/>
            </a:pPr>
            <a:endParaRPr lang="en" sz="1400" dirty="0">
              <a:solidFill>
                <a:srgbClr val="0B5C92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1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f</a:t>
            </a:r>
            <a:r>
              <a:rPr lang="en" sz="1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or fruit in fruits</a:t>
            </a:r>
          </a:p>
          <a:p>
            <a:pPr lvl="0">
              <a:buNone/>
            </a:pPr>
            <a:r>
              <a:rPr lang="en" sz="1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     print(fruit)</a:t>
            </a:r>
          </a:p>
          <a:p>
            <a:pPr lvl="0">
              <a:buNone/>
            </a:pPr>
            <a:r>
              <a:rPr lang="en" sz="1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end</a:t>
            </a:r>
          </a:p>
          <a:p>
            <a:pPr lvl="0">
              <a:buNone/>
            </a:pPr>
            <a:endParaRPr lang="en" sz="1400" dirty="0">
              <a:solidFill>
                <a:srgbClr val="0B5C92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  <a:sym typeface="Courier New"/>
            </a:endParaRPr>
          </a:p>
          <a:p>
            <a:pPr lvl="0">
              <a:buNone/>
            </a:pPr>
            <a:endParaRPr lang="en" sz="1400" dirty="0">
              <a:solidFill>
                <a:srgbClr val="0B5C92"/>
              </a:solidFill>
              <a:latin typeface="Menlo Regular"/>
              <a:ea typeface="Menlo Regular"/>
              <a:cs typeface="Menlo Regular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550925158"/>
      </p:ext>
    </p:extLst>
  </p:cSld>
  <p:clrMapOvr>
    <a:masterClrMapping/>
  </p:clrMapOvr>
  <p:transition spd="slow">
    <p:cut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Conditional</a:t>
            </a:r>
            <a:r>
              <a:rPr lang="en-US" sz="60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:</a:t>
            </a:r>
            <a:endParaRPr lang="en" sz="3200" b="0" dirty="0">
              <a:solidFill>
                <a:srgbClr val="4D4D4D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88" name="Shape 88"/>
          <p:cNvSpPr txBox="1">
            <a:spLocks noGrp="1"/>
          </p:cNvSpPr>
          <p:nvPr>
            <p:ph type="body" idx="1"/>
          </p:nvPr>
        </p:nvSpPr>
        <p:spPr>
          <a:xfrm>
            <a:off x="457200" y="1417637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buNone/>
            </a:pPr>
            <a:r>
              <a:rPr lang="en" sz="2800" dirty="0">
                <a:solidFill>
                  <a:srgbClr val="4D4D4D"/>
                </a:solidFill>
                <a:latin typeface="Ubuntu"/>
                <a:ea typeface="Ubuntu"/>
                <a:cs typeface="Ubuntu"/>
                <a:sym typeface="Ubuntu"/>
              </a:rPr>
              <a:t>do something if a condition is true</a:t>
            </a:r>
            <a:endParaRPr lang="en-US" sz="2800" dirty="0">
              <a:solidFill>
                <a:srgbClr val="0B5C92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endParaRPr lang="en-US" sz="2800" dirty="0">
              <a:solidFill>
                <a:srgbClr val="0B5C92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" sz="28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for fruit in fruits:</a:t>
            </a:r>
          </a:p>
          <a:p>
            <a:pPr lvl="0">
              <a:buNone/>
            </a:pPr>
            <a:r>
              <a:rPr lang="en-US" sz="28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" sz="28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if fruit == </a:t>
            </a:r>
            <a:r>
              <a:rPr lang="en-US" sz="28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r>
              <a:rPr lang="en" sz="28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plum</a:t>
            </a:r>
            <a:r>
              <a:rPr lang="en-US" sz="28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r>
              <a:rPr lang="en" sz="28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:</a:t>
            </a:r>
          </a:p>
          <a:p>
            <a:pPr lvl="0">
              <a:buNone/>
            </a:pPr>
            <a:r>
              <a:rPr lang="en-US" sz="28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		</a:t>
            </a:r>
            <a:r>
              <a:rPr lang="en" sz="28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print(fruit) </a:t>
            </a:r>
            <a:endParaRPr lang="en-US" sz="2800" dirty="0">
              <a:solidFill>
                <a:srgbClr val="0B5C92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endParaRPr lang="en" sz="28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</p:txBody>
      </p:sp>
    </p:spTree>
  </p:cSld>
  <p:clrMapOvr>
    <a:masterClrMapping/>
  </p:clrMapOvr>
  <p:transition spd="slow">
    <p:cut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7200" dirty="0">
                <a:solidFill>
                  <a:srgbClr val="FF0000"/>
                </a:solidFill>
                <a:latin typeface="Yanone Kaffeesatz Bold"/>
                <a:cs typeface="Yanone Kaffeesatz Bold"/>
              </a:rPr>
              <a:t>Exercise</a:t>
            </a:r>
          </a:p>
        </p:txBody>
      </p:sp>
      <p:sp>
        <p:nvSpPr>
          <p:cNvPr id="94" name="Shape 9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Create a list named </a:t>
            </a:r>
            <a:r>
              <a:rPr lang="en-US" sz="28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hilt</a:t>
            </a:r>
            <a:r>
              <a:rPr lang="en" sz="28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_class</a:t>
            </a:r>
            <a:r>
              <a:rPr lang="en" dirty="0"/>
              <a:t> that contains the name of the people next to you. Be sure to include your own name.</a:t>
            </a:r>
          </a:p>
          <a:p>
            <a:pPr marL="457200" lvl="0" indent="-4191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Using your </a:t>
            </a:r>
            <a:r>
              <a:rPr lang="en-US" sz="28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hilt</a:t>
            </a:r>
            <a:r>
              <a:rPr lang="en" sz="28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_class</a:t>
            </a:r>
            <a:r>
              <a:rPr lang="en" dirty="0">
                <a:ea typeface="Menlo Regular"/>
                <a:cs typeface="Menlo Regular"/>
              </a:rPr>
              <a:t> </a:t>
            </a:r>
            <a:r>
              <a:rPr lang="en" dirty="0"/>
              <a:t>list, create a conditional that prints "</a:t>
            </a:r>
            <a:r>
              <a:rPr lang="en" dirty="0">
                <a:latin typeface="Menlo Regular"/>
                <a:cs typeface="Menlo Regular"/>
              </a:rPr>
              <a:t>My name is (your name)</a:t>
            </a:r>
            <a:r>
              <a:rPr lang="en" dirty="0"/>
              <a:t>" for your name only</a:t>
            </a:r>
          </a:p>
        </p:txBody>
      </p:sp>
    </p:spTree>
  </p:cSld>
  <p:clrMapOvr>
    <a:masterClrMapping/>
  </p:clrMapOvr>
  <p:transition spd="slow">
    <p:cut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119" y="666119"/>
            <a:ext cx="5525763" cy="5525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8152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>
            <a:spLocks noGrp="1"/>
          </p:cNvSpPr>
          <p:nvPr>
            <p:ph type="title"/>
          </p:nvPr>
        </p:nvSpPr>
        <p:spPr>
          <a:xfrm>
            <a:off x="269775" y="270314"/>
            <a:ext cx="8658810" cy="996794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7200" b="1" dirty="0">
                <a:solidFill>
                  <a:srgbClr val="FF0000"/>
                </a:solidFill>
                <a:latin typeface="Yanone Kaffeesatz Bold"/>
                <a:cs typeface="Yanone Kaffeesatz Bold"/>
                <a:sym typeface="trebuchet ms"/>
              </a:rPr>
              <a:t>f</a:t>
            </a:r>
            <a:r>
              <a:rPr lang="en" sz="7200" b="1" dirty="0">
                <a:solidFill>
                  <a:srgbClr val="FF0000"/>
                </a:solidFill>
                <a:latin typeface="Yanone Kaffeesatz Bold"/>
                <a:cs typeface="Yanone Kaffeesatz Bold"/>
                <a:sym typeface="trebuchet ms"/>
              </a:rPr>
              <a:t>or loops</a:t>
            </a:r>
            <a:r>
              <a:rPr lang="en-US" sz="7200" b="1" dirty="0">
                <a:solidFill>
                  <a:srgbClr val="FF0000"/>
                </a:solidFill>
                <a:latin typeface="Yanone Kaffeesatz Bold"/>
                <a:cs typeface="Yanone Kaffeesatz Bold"/>
                <a:sym typeface="trebuchet ms"/>
              </a:rPr>
              <a:t>: </a:t>
            </a:r>
            <a:r>
              <a:rPr lang="en" sz="3000" dirty="0">
                <a:solidFill>
                  <a:schemeClr val="tx1">
                    <a:lumMod val="50000"/>
                    <a:lumOff val="50000"/>
                  </a:schemeClr>
                </a:solidFill>
                <a:latin typeface="Ubuntu"/>
                <a:ea typeface="arial"/>
                <a:cs typeface="Ubuntu"/>
                <a:sym typeface="arial"/>
              </a:rPr>
              <a:t>for dictionaries</a:t>
            </a:r>
          </a:p>
        </p:txBody>
      </p:sp>
      <p:sp>
        <p:nvSpPr>
          <p:cNvPr id="100" name="Shape 100"/>
          <p:cNvSpPr txBox="1">
            <a:spLocks noGrp="1"/>
          </p:cNvSpPr>
          <p:nvPr>
            <p:ph type="body" idx="1"/>
          </p:nvPr>
        </p:nvSpPr>
        <p:spPr>
          <a:xfrm>
            <a:off x="274319" y="1645919"/>
            <a:ext cx="8663939" cy="5006339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 marL="38100"/>
            <a:endParaRPr lang="en" sz="2400" dirty="0">
              <a:solidFill>
                <a:schemeClr val="tx1"/>
              </a:solidFill>
              <a:latin typeface="Menlo Regular"/>
              <a:cs typeface="Menlo Regular"/>
              <a:sym typeface="Courier New"/>
            </a:endParaRPr>
          </a:p>
          <a:p>
            <a:pPr marL="38100"/>
            <a:endParaRPr lang="en" sz="2400" dirty="0">
              <a:solidFill>
                <a:schemeClr val="tx1"/>
              </a:solidFill>
              <a:latin typeface="Menlo Regular"/>
              <a:cs typeface="Menlo Regular"/>
              <a:sym typeface="Courier New"/>
            </a:endParaRPr>
          </a:p>
          <a:p>
            <a:pPr marL="38100"/>
            <a:r>
              <a:rPr lang="en" sz="2400" dirty="0">
                <a:solidFill>
                  <a:schemeClr val="tx1"/>
                </a:solidFill>
                <a:latin typeface="Menlo Regular"/>
                <a:cs typeface="Menlo Regular"/>
                <a:sym typeface="Courier New"/>
              </a:rPr>
              <a:t>&gt;&gt;&gt; states = {</a:t>
            </a:r>
            <a:r>
              <a:rPr lang="en" sz="2400" dirty="0">
                <a:solidFill>
                  <a:srgbClr val="D20035"/>
                </a:solidFill>
                <a:latin typeface="Menlo Regular"/>
                <a:cs typeface="Menlo Regular"/>
                <a:sym typeface="Courier New"/>
              </a:rPr>
              <a:t>"VA</a:t>
            </a:r>
            <a:r>
              <a:rPr lang="en-US" sz="2400" dirty="0">
                <a:solidFill>
                  <a:srgbClr val="D20035"/>
                </a:solidFill>
                <a:latin typeface="Menlo Regular"/>
                <a:cs typeface="Menlo Regular"/>
                <a:sym typeface="Courier New"/>
              </a:rPr>
              <a:t>"</a:t>
            </a:r>
            <a:r>
              <a:rPr lang="en" sz="2400" dirty="0">
                <a:latin typeface="Menlo Regular"/>
                <a:cs typeface="Menlo Regular"/>
                <a:sym typeface="Courier New"/>
              </a:rPr>
              <a:t>: </a:t>
            </a:r>
            <a:r>
              <a:rPr lang="en" sz="2400" dirty="0">
                <a:solidFill>
                  <a:srgbClr val="D20035"/>
                </a:solidFill>
                <a:latin typeface="Menlo Regular"/>
                <a:cs typeface="Menlo Regular"/>
                <a:sym typeface="Courier New"/>
              </a:rPr>
              <a:t>"Virginia"</a:t>
            </a:r>
            <a:r>
              <a:rPr lang="en" sz="2400" dirty="0">
                <a:latin typeface="Menlo Regular"/>
                <a:cs typeface="Menlo Regular"/>
                <a:sym typeface="Courier New"/>
              </a:rPr>
              <a:t>,</a:t>
            </a:r>
            <a:r>
              <a:rPr lang="en" sz="2400" dirty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 </a:t>
            </a:r>
            <a:r>
              <a:rPr lang="en" sz="2400" dirty="0">
                <a:solidFill>
                  <a:srgbClr val="D20035"/>
                </a:solidFill>
                <a:latin typeface="Menlo Regular"/>
                <a:cs typeface="Menlo Regular"/>
                <a:sym typeface="Courier New"/>
              </a:rPr>
              <a:t>"MD</a:t>
            </a:r>
            <a:r>
              <a:rPr lang="en-US" sz="2400" dirty="0">
                <a:solidFill>
                  <a:srgbClr val="D20035"/>
                </a:solidFill>
                <a:latin typeface="Menlo Regular"/>
                <a:cs typeface="Menlo Regular"/>
                <a:sym typeface="Courier New"/>
              </a:rPr>
              <a:t>"</a:t>
            </a:r>
            <a:r>
              <a:rPr lang="en" sz="2400" dirty="0">
                <a:solidFill>
                  <a:srgbClr val="D20035"/>
                </a:solidFill>
                <a:latin typeface="Menlo Regular"/>
                <a:cs typeface="Menlo Regular"/>
                <a:sym typeface="Courier New"/>
              </a:rPr>
              <a:t>:</a:t>
            </a:r>
            <a:r>
              <a:rPr lang="en" sz="2400" dirty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 </a:t>
            </a:r>
            <a:r>
              <a:rPr lang="en" sz="2400" dirty="0">
                <a:solidFill>
                  <a:srgbClr val="D20035"/>
                </a:solidFill>
                <a:latin typeface="Menlo Regular"/>
                <a:cs typeface="Menlo Regular"/>
                <a:sym typeface="Courier New"/>
              </a:rPr>
              <a:t>"Maryland"</a:t>
            </a:r>
            <a:r>
              <a:rPr lang="en" sz="2400" dirty="0">
                <a:latin typeface="Menlo Regular"/>
                <a:cs typeface="Menlo Regular"/>
                <a:sym typeface="Courier New"/>
              </a:rPr>
              <a:t>}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endParaRPr lang="en-US" sz="2400" dirty="0">
              <a:solidFill>
                <a:srgbClr val="0B5C92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for code, state in </a:t>
            </a:r>
            <a:r>
              <a:rPr lang="en-US" sz="2400" dirty="0" err="1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states.items</a:t>
            </a:r>
            <a:r>
              <a:rPr lang="en-US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():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	print(code + " is the code for " + state)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</p:txBody>
      </p:sp>
    </p:spTree>
  </p:cSld>
  <p:clrMapOvr>
    <a:masterClrMapping/>
  </p:clrMapOvr>
  <p:transition spd="slow">
    <p:cut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72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range</a:t>
            </a:r>
          </a:p>
        </p:txBody>
      </p:sp>
      <p:sp>
        <p:nvSpPr>
          <p:cNvPr id="106" name="Shape 10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buNone/>
            </a:pP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for </a:t>
            </a:r>
            <a:r>
              <a:rPr lang="en-US" sz="2400" dirty="0" err="1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i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 in range(</a:t>
            </a:r>
            <a:r>
              <a:rPr lang="en-US" sz="24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10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)</a:t>
            </a:r>
            <a:r>
              <a:rPr lang="en-US" sz="24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:</a:t>
            </a:r>
          </a:p>
          <a:p>
            <a:pPr lvl="0">
              <a:buNone/>
            </a:pPr>
            <a:r>
              <a:rPr lang="en-US" sz="24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-US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print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(</a:t>
            </a:r>
            <a:r>
              <a:rPr lang="en-US" sz="24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"I'm at number " </a:t>
            </a:r>
            <a:r>
              <a:rPr lang="en-US" sz="24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+ </a:t>
            </a:r>
            <a:r>
              <a:rPr lang="en-US" sz="2400" dirty="0" err="1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str</a:t>
            </a:r>
            <a:r>
              <a:rPr lang="en-US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(</a:t>
            </a:r>
            <a:r>
              <a:rPr lang="en-US" sz="2400" dirty="0" err="1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i</a:t>
            </a:r>
            <a:r>
              <a:rPr lang="en-US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)</a:t>
            </a:r>
            <a:r>
              <a:rPr lang="en-US" sz="24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)</a:t>
            </a:r>
            <a:endParaRPr lang="en" sz="24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endParaRPr lang="en" sz="24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for </a:t>
            </a:r>
            <a:r>
              <a:rPr lang="en-US" sz="2400" dirty="0" err="1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i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 in range(</a:t>
            </a:r>
            <a:r>
              <a:rPr lang="en-US" sz="24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5, 10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)</a:t>
            </a:r>
            <a:r>
              <a:rPr lang="en-US" sz="24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:</a:t>
            </a:r>
          </a:p>
          <a:p>
            <a:pPr lvl="0">
              <a:buNone/>
            </a:pPr>
            <a:r>
              <a:rPr lang="en-US" sz="24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-US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print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(</a:t>
            </a:r>
            <a:r>
              <a:rPr lang="en-US" sz="24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"I'm at number " </a:t>
            </a:r>
            <a:r>
              <a:rPr lang="en-US" sz="24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+ </a:t>
            </a:r>
            <a:r>
              <a:rPr lang="en-US" sz="2400" dirty="0" err="1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str</a:t>
            </a:r>
            <a:r>
              <a:rPr lang="en-US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(</a:t>
            </a:r>
            <a:r>
              <a:rPr lang="en-US" sz="2400" dirty="0" err="1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i</a:t>
            </a:r>
            <a:r>
              <a:rPr lang="en-US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)</a:t>
            </a:r>
            <a:r>
              <a:rPr lang="en-US" sz="24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)</a:t>
            </a:r>
          </a:p>
          <a:p>
            <a:pPr lvl="0">
              <a:buNone/>
            </a:pPr>
            <a:endParaRPr lang="en-US" sz="2400" dirty="0">
              <a:solidFill>
                <a:srgbClr val="11889C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endParaRPr lang="en-US" sz="2400" dirty="0">
              <a:solidFill>
                <a:srgbClr val="11889C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for </a:t>
            </a:r>
            <a:r>
              <a:rPr lang="en-US" sz="2400" dirty="0" err="1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i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 in range(</a:t>
            </a:r>
            <a:r>
              <a:rPr lang="en-US" sz="24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0, 10, 2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)</a:t>
            </a:r>
            <a:r>
              <a:rPr lang="en-US" sz="24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:</a:t>
            </a:r>
          </a:p>
          <a:p>
            <a:pPr lvl="0">
              <a:buNone/>
            </a:pPr>
            <a:r>
              <a:rPr lang="en-US" sz="24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-US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print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(</a:t>
            </a:r>
            <a:r>
              <a:rPr lang="en-US" sz="24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"I'm at number " </a:t>
            </a:r>
            <a:r>
              <a:rPr lang="en-US" sz="24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+ </a:t>
            </a:r>
            <a:r>
              <a:rPr lang="en-US" sz="2400" dirty="0" err="1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str</a:t>
            </a:r>
            <a:r>
              <a:rPr lang="en-US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(</a:t>
            </a:r>
            <a:r>
              <a:rPr lang="en-US" sz="2400" dirty="0" err="1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i</a:t>
            </a:r>
            <a:r>
              <a:rPr lang="en-US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)</a:t>
            </a:r>
            <a:r>
              <a:rPr lang="en-US" sz="24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)</a:t>
            </a:r>
            <a:endParaRPr lang="en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  <p:transition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 txBox="1">
            <a:spLocks noGrp="1"/>
          </p:cNvSpPr>
          <p:nvPr>
            <p:ph type="title"/>
          </p:nvPr>
        </p:nvSpPr>
        <p:spPr>
          <a:xfrm>
            <a:off x="269347" y="269775"/>
            <a:ext cx="8659664" cy="1010879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7200" b="1" dirty="0">
                <a:solidFill>
                  <a:srgbClr val="FF0000"/>
                </a:solidFill>
                <a:latin typeface="Yanone Kaffeesatz Bold"/>
                <a:cs typeface="Yanone Kaffeesatz Bold"/>
                <a:sym typeface="trebuchet ms"/>
              </a:rPr>
              <a:t>Collections</a:t>
            </a:r>
            <a:r>
              <a:rPr lang="en" sz="4266" dirty="0">
                <a:solidFill>
                  <a:srgbClr val="000000"/>
                </a:solidFill>
                <a:sym typeface="trebuchet ms"/>
              </a:rPr>
              <a:t> 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endParaRPr sz="2666" dirty="0">
              <a:solidFill>
                <a:srgbClr val="000000"/>
              </a:solidFill>
              <a:sym typeface="Arial"/>
            </a:endParaRPr>
          </a:p>
        </p:txBody>
      </p:sp>
      <p:pic>
        <p:nvPicPr>
          <p:cNvPr id="58" name="Shape 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8800" y="1508759"/>
            <a:ext cx="5486400" cy="3840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72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Fun</a:t>
            </a:r>
            <a:r>
              <a:rPr lang="en" b="0" dirty="0">
                <a:latin typeface="Ubuntu"/>
                <a:ea typeface="Ubuntu"/>
                <a:cs typeface="Ubuntu"/>
                <a:sym typeface="Ubuntu"/>
              </a:rPr>
              <a:t> </a:t>
            </a:r>
            <a:r>
              <a:rPr lang="en" sz="72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with Lists</a:t>
            </a:r>
          </a:p>
        </p:txBody>
      </p:sp>
      <p:sp>
        <p:nvSpPr>
          <p:cNvPr id="112" name="Shape 11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list.append(item)	</a:t>
            </a:r>
            <a:r>
              <a:rPr lang="en" sz="2400" dirty="0">
                <a:solidFill>
                  <a:srgbClr val="000000"/>
                </a:solidFill>
              </a:rPr>
              <a:t># add item to end of list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list.index(item)	</a:t>
            </a:r>
            <a:r>
              <a:rPr lang="en" sz="2400" dirty="0">
                <a:solidFill>
                  <a:srgbClr val="000000"/>
                </a:solidFill>
              </a:rPr>
              <a:t># searches for item and gives its index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list.remove(item)</a:t>
            </a:r>
            <a:r>
              <a:rPr lang="en-US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" sz="2400" dirty="0">
                <a:solidFill>
                  <a:srgbClr val="000000"/>
                </a:solidFill>
              </a:rPr>
              <a:t># removes first item of that name</a:t>
            </a:r>
          </a:p>
          <a:p>
            <a:pPr lvl="0">
              <a:buNone/>
            </a:pPr>
            <a:r>
              <a:rPr lang="en-US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l</a:t>
            </a:r>
            <a:r>
              <a:rPr lang="en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ist.reverse</a:t>
            </a:r>
            <a:r>
              <a:rPr lang="en" sz="2400" dirty="0">
                <a:solidFill>
                  <a:srgbClr val="000000"/>
                </a:solidFill>
                <a:ea typeface="Menlo Regular"/>
                <a:cs typeface="Menlo Regular"/>
              </a:rPr>
              <a:t>()</a:t>
            </a:r>
            <a:r>
              <a:rPr lang="en" sz="2400" dirty="0">
                <a:solidFill>
                  <a:srgbClr val="000000"/>
                </a:solidFill>
              </a:rPr>
              <a:t> 		# reverses the order of a list</a:t>
            </a:r>
            <a:endParaRPr lang="en-US" sz="24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400" dirty="0" err="1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len</a:t>
            </a:r>
            <a:r>
              <a:rPr lang="en-US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(</a:t>
            </a:r>
            <a:r>
              <a:rPr lang="en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list)	</a:t>
            </a:r>
            <a:r>
              <a:rPr lang="en" sz="2400" dirty="0">
                <a:solidFill>
                  <a:srgbClr val="000000"/>
                </a:solidFill>
              </a:rPr>
              <a:t>    	# gives number of items in list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00"/>
                </a:solidFill>
              </a:rPr>
              <a:t>count(item)		# counts number of that item in list</a:t>
            </a:r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 lvl="0">
              <a:buNone/>
            </a:pPr>
            <a:r>
              <a:rPr lang="en" dirty="0">
                <a:latin typeface="Open Sans"/>
                <a:ea typeface="Open Sans"/>
                <a:cs typeface="Open Sans"/>
                <a:sym typeface="Open Sans"/>
              </a:rPr>
              <a:t>There are </a:t>
            </a:r>
            <a:r>
              <a:rPr lang="en-US" b="1" dirty="0">
                <a:latin typeface="Open Sans"/>
                <a:ea typeface="Open Sans"/>
                <a:cs typeface="Open Sans"/>
                <a:sym typeface="Open Sans"/>
              </a:rPr>
              <a:t>many</a:t>
            </a:r>
            <a:r>
              <a:rPr lang="en-US" dirty="0"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dirty="0">
                <a:latin typeface="Open Sans"/>
                <a:ea typeface="Open Sans"/>
                <a:cs typeface="Open Sans"/>
                <a:sym typeface="Open Sans"/>
              </a:rPr>
              <a:t>more methods and things to do with list! See the </a:t>
            </a:r>
            <a:r>
              <a:rPr lang="en" dirty="0">
                <a:sym typeface="Open Sans"/>
              </a:rPr>
              <a:t>List documentation </a:t>
            </a:r>
            <a:r>
              <a:rPr lang="en" dirty="0">
                <a:sym typeface="Open Sans"/>
                <a:hlinkClick r:id="rId3"/>
              </a:rPr>
              <a:t>here</a:t>
            </a:r>
            <a:r>
              <a:rPr lang="en" dirty="0">
                <a:sym typeface="Open Sans"/>
              </a:rPr>
              <a:t> and </a:t>
            </a:r>
            <a:r>
              <a:rPr lang="en-US" dirty="0">
                <a:sym typeface="Open Sans"/>
                <a:hlinkClick r:id="rId4"/>
              </a:rPr>
              <a:t>here</a:t>
            </a:r>
            <a:r>
              <a:rPr lang="en-US" dirty="0">
                <a:sym typeface="Open Sans"/>
              </a:rPr>
              <a:t>.</a:t>
            </a:r>
            <a:endParaRPr lang="en" dirty="0">
              <a:latin typeface="Open Sans"/>
              <a:ea typeface="Open Sans"/>
              <a:cs typeface="Open Sans"/>
              <a:sym typeface="Open Sans"/>
            </a:endParaRPr>
          </a:p>
          <a:p>
            <a:pPr>
              <a:spcBef>
                <a:spcPts val="0"/>
              </a:spcBef>
              <a:buNone/>
            </a:pPr>
            <a:endParaRPr dirty="0"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  <p:transition spd="slow">
    <p:cut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 txBox="1">
            <a:spLocks noGrp="1"/>
          </p:cNvSpPr>
          <p:nvPr>
            <p:ph type="title"/>
          </p:nvPr>
        </p:nvSpPr>
        <p:spPr>
          <a:xfrm>
            <a:off x="457200" y="4447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6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Branching</a:t>
            </a:r>
            <a:r>
              <a:rPr lang="en-US" sz="66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: </a:t>
            </a:r>
            <a:r>
              <a:rPr lang="en" sz="2400" dirty="0">
                <a:solidFill>
                  <a:schemeClr val="bg2"/>
                </a:solidFill>
                <a:latin typeface="Ubuntu"/>
                <a:ea typeface="Ubuntu"/>
                <a:cs typeface="Ubuntu"/>
                <a:sym typeface="Ubuntu"/>
              </a:rPr>
              <a:t>Do something only under certain circumstances</a:t>
            </a:r>
          </a:p>
        </p:txBody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457200" y="1913086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if fruits[</a:t>
            </a:r>
            <a:r>
              <a:rPr lang="en" sz="24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0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] == </a:t>
            </a:r>
            <a:r>
              <a:rPr lang="en" sz="24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"plum</a:t>
            </a:r>
            <a:r>
              <a:rPr lang="en-US" sz="24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r>
              <a:rPr lang="en" sz="24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: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print(fruits[</a:t>
            </a:r>
            <a:r>
              <a:rPr lang="en" sz="24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0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])</a:t>
            </a:r>
          </a:p>
          <a:p>
            <a:pPr lvl="0" rtl="0">
              <a:spcBef>
                <a:spcPts val="0"/>
              </a:spcBef>
              <a:buNone/>
            </a:pPr>
            <a:endParaRPr lang="en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Remember: </a:t>
            </a:r>
            <a:r>
              <a:rPr lang="en" sz="2400" dirty="0">
                <a:solidFill>
                  <a:srgbClr val="0B5C92"/>
                </a:solidFill>
                <a:latin typeface="Open Sans"/>
                <a:ea typeface="Open Sans"/>
                <a:cs typeface="Open Sans"/>
                <a:sym typeface="Open Sans"/>
              </a:rPr>
              <a:t>=</a:t>
            </a:r>
            <a:r>
              <a:rPr lang="en" sz="24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is assignment, </a:t>
            </a:r>
            <a:r>
              <a:rPr lang="en" sz="2400" dirty="0">
                <a:solidFill>
                  <a:srgbClr val="0B5C92"/>
                </a:solidFill>
                <a:latin typeface="Open Sans"/>
                <a:ea typeface="Open Sans"/>
                <a:cs typeface="Open Sans"/>
                <a:sym typeface="Open Sans"/>
              </a:rPr>
              <a:t>==</a:t>
            </a:r>
            <a:r>
              <a:rPr lang="en" sz="24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is equivalence</a:t>
            </a:r>
            <a:r>
              <a:rPr lang="en" dirty="0">
                <a:solidFill>
                  <a:srgbClr val="000000"/>
                </a:solidFill>
              </a:rPr>
              <a:t> </a:t>
            </a:r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latin typeface="Open Sans"/>
                <a:ea typeface="Open Sans"/>
                <a:cs typeface="Open Sans"/>
                <a:sym typeface="Open Sans"/>
              </a:rPr>
              <a:t>Python one-liner:</a:t>
            </a:r>
          </a:p>
          <a:p>
            <a:pPr>
              <a:buNone/>
            </a:pP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&gt;&gt;&gt; if</a:t>
            </a:r>
            <a:r>
              <a:rPr lang="en" sz="2400" dirty="0">
                <a:solidFill>
                  <a:srgbClr val="0B5394"/>
                </a:solidFill>
                <a:latin typeface="Menlo Regular"/>
                <a:ea typeface="Menlo Regular"/>
                <a:cs typeface="Menlo Regular"/>
                <a:sym typeface="Courier New"/>
              </a:rPr>
              <a:t> 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fruits[</a:t>
            </a:r>
            <a:r>
              <a:rPr lang="en" sz="24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0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]==</a:t>
            </a:r>
            <a:r>
              <a:rPr lang="en" sz="24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"plum</a:t>
            </a:r>
            <a:r>
              <a:rPr lang="en-US" sz="24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r>
              <a:rPr lang="en" sz="24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: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print(fruits[</a:t>
            </a:r>
            <a:r>
              <a:rPr lang="en" sz="24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0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])</a:t>
            </a:r>
          </a:p>
          <a:p>
            <a:pPr>
              <a:buNone/>
            </a:pPr>
            <a:endParaRPr lang="en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>
              <a:buNone/>
            </a:pPr>
            <a:endParaRPr lang="en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endParaRPr lang="en" sz="2400" dirty="0">
              <a:solidFill>
                <a:srgbClr val="FF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</p:txBody>
      </p:sp>
    </p:spTree>
  </p:cSld>
  <p:clrMapOvr>
    <a:masterClrMapping/>
  </p:clrMapOvr>
  <p:transition spd="slow">
    <p:cut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 txBox="1">
            <a:spLocks noGrp="1"/>
          </p:cNvSpPr>
          <p:nvPr>
            <p:ph type="title"/>
          </p:nvPr>
        </p:nvSpPr>
        <p:spPr>
          <a:xfrm>
            <a:off x="536448" y="358456"/>
            <a:ext cx="8071104" cy="1263145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buClr>
                <a:srgbClr val="000000"/>
              </a:buClr>
              <a:buSzPct val="30555"/>
            </a:pPr>
            <a:r>
              <a:rPr lang="en" sz="66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Branching</a:t>
            </a:r>
            <a:r>
              <a:rPr lang="en-US" sz="66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: </a:t>
            </a:r>
            <a:r>
              <a:rPr lang="en" sz="2400" dirty="0">
                <a:solidFill>
                  <a:schemeClr val="bg2"/>
                </a:solidFill>
                <a:latin typeface="Ubuntu"/>
                <a:ea typeface="Ubuntu"/>
                <a:cs typeface="Ubuntu"/>
                <a:sym typeface="Ubuntu"/>
              </a:rPr>
              <a:t>Do something only under certain circumstances</a:t>
            </a:r>
            <a:endParaRPr lang="en" sz="1600" b="0" dirty="0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24" name="Shape 124"/>
          <p:cNvSpPr txBox="1">
            <a:spLocks noGrp="1"/>
          </p:cNvSpPr>
          <p:nvPr>
            <p:ph type="body" idx="1"/>
          </p:nvPr>
        </p:nvSpPr>
        <p:spPr>
          <a:xfrm>
            <a:off x="457200" y="2201232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Use</a:t>
            </a:r>
            <a:r>
              <a:rPr lang="en" sz="2400" dirty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en" sz="2400" b="1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else</a:t>
            </a:r>
            <a:r>
              <a:rPr lang="en" sz="2400" dirty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en" sz="24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and</a:t>
            </a:r>
            <a:r>
              <a:rPr lang="en" sz="2400" dirty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en" sz="2400" b="1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elif</a:t>
            </a:r>
            <a:r>
              <a:rPr lang="en" sz="2400" dirty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en" sz="24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for compound conditions.  Remember the "and"</a:t>
            </a:r>
            <a:r>
              <a:rPr lang="en" sz="2400" dirty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en" sz="24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and "or" operators?</a:t>
            </a:r>
          </a:p>
          <a:p>
            <a:pPr lvl="0" rtl="0">
              <a:spcBef>
                <a:spcPts val="0"/>
              </a:spcBef>
              <a:buNone/>
            </a:pPr>
            <a:endParaRPr sz="24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if fruits[</a:t>
            </a:r>
            <a:r>
              <a:rPr lang="en" sz="18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0</a:t>
            </a:r>
            <a:r>
              <a:rPr lang="en" sz="18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] == </a:t>
            </a:r>
            <a:r>
              <a:rPr lang="en" sz="18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"apple</a:t>
            </a:r>
            <a:r>
              <a:rPr lang="en-US" sz="18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r>
              <a:rPr lang="en" sz="18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: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18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" sz="18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print(</a:t>
            </a:r>
            <a:r>
              <a:rPr lang="en" sz="18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"Yum!</a:t>
            </a:r>
            <a:r>
              <a:rPr lang="en-US" sz="18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r>
              <a:rPr lang="en" sz="18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elif fruits[</a:t>
            </a:r>
            <a:r>
              <a:rPr lang="en" sz="18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0</a:t>
            </a:r>
            <a:r>
              <a:rPr lang="en" sz="18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] == </a:t>
            </a:r>
            <a:r>
              <a:rPr lang="en" sz="18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"cardboard" </a:t>
            </a:r>
            <a:r>
              <a:rPr lang="en" sz="18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or fruits[</a:t>
            </a:r>
            <a:r>
              <a:rPr lang="en" sz="18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0</a:t>
            </a:r>
            <a:r>
              <a:rPr lang="en" sz="18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] == </a:t>
            </a:r>
            <a:r>
              <a:rPr lang="en" sz="18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"sand</a:t>
            </a:r>
            <a:r>
              <a:rPr lang="en-US" sz="18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r>
              <a:rPr lang="en" sz="18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: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18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" sz="18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print(</a:t>
            </a:r>
            <a:r>
              <a:rPr lang="en" sz="18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"Yuck!</a:t>
            </a:r>
            <a:r>
              <a:rPr lang="en-US" sz="18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r>
              <a:rPr lang="en" sz="18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)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18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e</a:t>
            </a:r>
            <a:r>
              <a:rPr lang="en" sz="18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lse: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18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" sz="18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print</a:t>
            </a:r>
            <a:r>
              <a:rPr lang="en" sz="18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(</a:t>
            </a:r>
            <a:r>
              <a:rPr lang="en" sz="18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"Not bad.</a:t>
            </a:r>
            <a:r>
              <a:rPr lang="en-US" sz="18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r>
              <a:rPr lang="en" sz="18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)</a:t>
            </a:r>
          </a:p>
          <a:p>
            <a:pPr lvl="0" rtl="0">
              <a:spcBef>
                <a:spcPts val="0"/>
              </a:spcBef>
              <a:buNone/>
            </a:pPr>
            <a:endParaRPr lang="en" sz="18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  <p:transition spd="slow">
    <p:cut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>
            <a:spLocks noGrp="1"/>
          </p:cNvSpPr>
          <p:nvPr>
            <p:ph type="title"/>
          </p:nvPr>
        </p:nvSpPr>
        <p:spPr>
          <a:xfrm>
            <a:off x="457200" y="274636"/>
            <a:ext cx="8229600" cy="132556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en" sz="96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Branching</a:t>
            </a:r>
            <a:endParaRPr lang="en" sz="9600" dirty="0">
              <a:solidFill>
                <a:srgbClr val="FF0000"/>
              </a:solidFill>
              <a:latin typeface="Yanone Kaffeesatz Bold"/>
              <a:cs typeface="Yanone Kaffeesatz Bold"/>
            </a:endParaRPr>
          </a:p>
        </p:txBody>
      </p:sp>
      <p:sp>
        <p:nvSpPr>
          <p:cNvPr id="130" name="Shape 13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if </a:t>
            </a:r>
            <a:r>
              <a:rPr lang="en" sz="24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"apple" </a:t>
            </a:r>
            <a:r>
              <a:rPr lang="en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not in </a:t>
            </a:r>
            <a:r>
              <a:rPr lang="en" sz="2400" dirty="0">
                <a:latin typeface="Menlo Regular"/>
                <a:ea typeface="Menlo Regular"/>
                <a:cs typeface="Menlo Regular"/>
                <a:sym typeface="Courier New"/>
              </a:rPr>
              <a:t>fruits[</a:t>
            </a:r>
            <a:r>
              <a:rPr lang="en" sz="24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0</a:t>
            </a:r>
            <a:r>
              <a:rPr lang="en" sz="2400" dirty="0">
                <a:latin typeface="Menlo Regular"/>
                <a:ea typeface="Menlo Regular"/>
                <a:cs typeface="Menlo Regular"/>
                <a:sym typeface="Courier New"/>
              </a:rPr>
              <a:t>]: </a:t>
            </a:r>
          </a:p>
          <a:p>
            <a:pPr>
              <a:buNone/>
            </a:pPr>
            <a:r>
              <a:rPr lang="en" sz="2400" dirty="0">
                <a:latin typeface="Menlo Regular"/>
                <a:ea typeface="Menlo Regular"/>
                <a:cs typeface="Menlo Regular"/>
                <a:sym typeface="Courier New"/>
              </a:rPr>
              <a:t>	print(</a:t>
            </a:r>
            <a:r>
              <a:rPr lang="en-US" sz="2400" dirty="0"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r>
              <a:rPr lang="en" sz="2400" dirty="0">
                <a:latin typeface="Menlo Regular"/>
                <a:ea typeface="Menlo Regular"/>
                <a:cs typeface="Menlo Regular"/>
                <a:sym typeface="Courier New"/>
              </a:rPr>
              <a:t>Yuck</a:t>
            </a:r>
            <a:r>
              <a:rPr lang="en-US" sz="2400" dirty="0"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r>
              <a:rPr lang="en" sz="2400" dirty="0">
                <a:latin typeface="Menlo Regular"/>
                <a:ea typeface="Menlo Regular"/>
                <a:cs typeface="Menlo Regular"/>
                <a:sym typeface="Courier New"/>
              </a:rPr>
              <a:t>)</a:t>
            </a:r>
          </a:p>
          <a:p>
            <a:pPr>
              <a:buNone/>
            </a:pPr>
            <a:endParaRPr sz="2400" dirty="0"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age = </a:t>
            </a:r>
            <a:r>
              <a:rPr lang="en" sz="24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5</a:t>
            </a:r>
            <a:endParaRPr lang="en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if age &gt; </a:t>
            </a:r>
            <a:r>
              <a:rPr lang="en" sz="24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0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 and age &lt;= </a:t>
            </a:r>
            <a:r>
              <a:rPr lang="en" sz="24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2: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print(</a:t>
            </a:r>
            <a:r>
              <a:rPr lang="en" sz="24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"baby</a:t>
            </a:r>
            <a:r>
              <a:rPr lang="en-US" sz="24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r>
              <a:rPr lang="en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elif age &gt; </a:t>
            </a:r>
            <a:r>
              <a:rPr lang="en" sz="24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2 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and age</a:t>
            </a:r>
            <a:r>
              <a:rPr lang="en" sz="24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 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&lt; </a:t>
            </a:r>
            <a:r>
              <a:rPr lang="en" sz="24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18: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print(</a:t>
            </a:r>
            <a:r>
              <a:rPr lang="en" sz="24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"child</a:t>
            </a:r>
            <a:r>
              <a:rPr lang="en-US" sz="24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r>
              <a:rPr lang="en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else: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print(</a:t>
            </a:r>
            <a:r>
              <a:rPr lang="en" sz="24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r>
              <a:rPr lang="en-US" sz="24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adult"</a:t>
            </a:r>
            <a:r>
              <a:rPr lang="en" sz="24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)</a:t>
            </a:r>
            <a:endParaRPr lang="en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>
              <a:spcBef>
                <a:spcPts val="0"/>
              </a:spcBef>
              <a:buNone/>
            </a:pPr>
            <a:endParaRPr lang="en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</p:txBody>
      </p:sp>
    </p:spTree>
  </p:cSld>
  <p:clrMapOvr>
    <a:masterClrMapping/>
  </p:clrMapOvr>
  <p:transition spd="slow">
    <p:cut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457200" y="274636"/>
            <a:ext cx="8229600" cy="132556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96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while</a:t>
            </a:r>
            <a:r>
              <a:rPr lang="en" sz="3800" b="0" dirty="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 </a:t>
            </a:r>
            <a:r>
              <a:rPr lang="en" sz="96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loop</a:t>
            </a:r>
          </a:p>
        </p:txBody>
      </p:sp>
      <p:sp>
        <p:nvSpPr>
          <p:cNvPr id="136" name="Shape 13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buNone/>
            </a:pPr>
            <a:r>
              <a:rPr lang="en" sz="2400" dirty="0">
                <a:solidFill>
                  <a:srgbClr val="000000"/>
                </a:solidFill>
                <a:ea typeface="Ubuntu"/>
                <a:sym typeface="Ubuntu"/>
              </a:rPr>
              <a:t>continues while a condition is true</a:t>
            </a:r>
          </a:p>
          <a:p>
            <a:pPr lvl="0">
              <a:buNone/>
            </a:pPr>
            <a:r>
              <a:rPr lang="en" sz="2400" dirty="0">
                <a:solidFill>
                  <a:srgbClr val="000000"/>
                </a:solidFill>
                <a:ea typeface="Ubuntu"/>
                <a:sym typeface="Ubuntu"/>
              </a:rPr>
              <a:t>like an </a:t>
            </a:r>
            <a:r>
              <a:rPr lang="en" sz="2400" i="1" dirty="0">
                <a:solidFill>
                  <a:schemeClr val="bg2"/>
                </a:solidFill>
                <a:ea typeface="Ubuntu"/>
                <a:sym typeface="Ubuntu"/>
              </a:rPr>
              <a:t>for </a:t>
            </a:r>
            <a:r>
              <a:rPr lang="en" sz="2400" dirty="0">
                <a:solidFill>
                  <a:srgbClr val="000000"/>
                </a:solidFill>
                <a:ea typeface="Ubuntu"/>
                <a:sym typeface="Ubuntu"/>
              </a:rPr>
              <a:t>loop with an </a:t>
            </a:r>
            <a:r>
              <a:rPr lang="en" sz="2400" i="1" dirty="0">
                <a:solidFill>
                  <a:srgbClr val="666666"/>
                </a:solidFill>
                <a:ea typeface="Ubuntu"/>
                <a:sym typeface="Ubuntu"/>
              </a:rPr>
              <a:t>if</a:t>
            </a:r>
            <a:endParaRPr lang="en-US" sz="2400" dirty="0">
              <a:solidFill>
                <a:srgbClr val="666666"/>
              </a:solidFill>
              <a:ea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counter = </a:t>
            </a:r>
            <a:r>
              <a:rPr lang="en" sz="24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0</a:t>
            </a:r>
          </a:p>
          <a:p>
            <a:pPr lvl="0" rtl="0">
              <a:spcBef>
                <a:spcPts val="0"/>
              </a:spcBef>
              <a:buNone/>
            </a:pPr>
            <a:endParaRPr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while counter &lt; </a:t>
            </a:r>
            <a:r>
              <a:rPr lang="en" sz="24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5: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print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(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counter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)</a:t>
            </a:r>
            <a:endParaRPr lang="en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counter += </a:t>
            </a:r>
            <a:r>
              <a:rPr lang="en" sz="24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1</a:t>
            </a:r>
            <a:endParaRPr dirty="0"/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>
              <a:spcBef>
                <a:spcPts val="0"/>
              </a:spcBef>
              <a:buNone/>
            </a:pPr>
            <a:r>
              <a:rPr lang="en" sz="2000" b="1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Remember: </a:t>
            </a:r>
            <a:r>
              <a:rPr lang="en" sz="2000" dirty="0">
                <a:solidFill>
                  <a:srgbClr val="000000"/>
                </a:solidFill>
                <a:latin typeface="Menlo Regular"/>
                <a:ea typeface="Open Sans"/>
                <a:cs typeface="Menlo Regular"/>
                <a:sym typeface="Open Sans"/>
              </a:rPr>
              <a:t>+=</a:t>
            </a:r>
            <a:r>
              <a:rPr lang="en" sz="2000" b="1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is shorthand for </a:t>
            </a:r>
            <a:r>
              <a:rPr lang="en" sz="2000" dirty="0">
                <a:solidFill>
                  <a:srgbClr val="000000"/>
                </a:solidFill>
                <a:latin typeface="Menlo Regular"/>
                <a:ea typeface="Open Sans"/>
                <a:cs typeface="Menlo Regular"/>
                <a:sym typeface="Open Sans"/>
              </a:rPr>
              <a:t>counter = counter + </a:t>
            </a:r>
            <a:r>
              <a:rPr lang="en" sz="2000" dirty="0">
                <a:solidFill>
                  <a:srgbClr val="11889C"/>
                </a:solidFill>
                <a:latin typeface="Menlo Regular"/>
                <a:ea typeface="Open Sans"/>
                <a:cs typeface="Menlo Regular"/>
                <a:sym typeface="Open Sans"/>
              </a:rPr>
              <a:t>1</a:t>
            </a:r>
          </a:p>
        </p:txBody>
      </p:sp>
    </p:spTree>
  </p:cSld>
  <p:clrMapOvr>
    <a:masterClrMapping/>
  </p:clrMapOvr>
  <p:transition spd="slow">
    <p:cut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 txBox="1">
            <a:spLocks noGrp="1"/>
          </p:cNvSpPr>
          <p:nvPr>
            <p:ph type="title"/>
          </p:nvPr>
        </p:nvSpPr>
        <p:spPr>
          <a:xfrm>
            <a:off x="457200" y="274636"/>
            <a:ext cx="8229600" cy="132556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96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“until”</a:t>
            </a:r>
            <a:r>
              <a:rPr lang="en" sz="3800" b="0" dirty="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 </a:t>
            </a:r>
            <a:r>
              <a:rPr lang="en" sz="96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loop</a:t>
            </a:r>
          </a:p>
        </p:txBody>
      </p:sp>
      <p:sp>
        <p:nvSpPr>
          <p:cNvPr id="142" name="Shape 142"/>
          <p:cNvSpPr txBox="1">
            <a:spLocks noGrp="1"/>
          </p:cNvSpPr>
          <p:nvPr>
            <p:ph type="body" idx="1"/>
          </p:nvPr>
        </p:nvSpPr>
        <p:spPr>
          <a:xfrm>
            <a:off x="280416" y="1600199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buNone/>
            </a:pPr>
            <a:r>
              <a:rPr lang="en" sz="2200" dirty="0">
                <a:solidFill>
                  <a:srgbClr val="000000"/>
                </a:solidFill>
                <a:ea typeface="Ubuntu"/>
                <a:sym typeface="Ubuntu"/>
              </a:rPr>
              <a:t>There is no “do x until y” loop in Python, but </a:t>
            </a:r>
            <a:r>
              <a:rPr lang="en" sz="2200" i="1" dirty="0">
                <a:solidFill>
                  <a:schemeClr val="bg2"/>
                </a:solidFill>
                <a:ea typeface="Ubuntu"/>
                <a:sym typeface="Ubuntu"/>
              </a:rPr>
              <a:t>while </a:t>
            </a:r>
            <a:r>
              <a:rPr lang="en" sz="2200" dirty="0">
                <a:solidFill>
                  <a:srgbClr val="000000"/>
                </a:solidFill>
                <a:ea typeface="Ubuntu"/>
                <a:sym typeface="Ubuntu"/>
              </a:rPr>
              <a:t>loops can be modified to continue until a condition is met:</a:t>
            </a:r>
            <a:endParaRPr lang="en-US" sz="2200" i="1" dirty="0">
              <a:solidFill>
                <a:srgbClr val="666666"/>
              </a:solidFill>
              <a:ea typeface="Ubuntu"/>
              <a:sym typeface="Ubuntu"/>
            </a:endParaRPr>
          </a:p>
          <a:p>
            <a:pPr lvl="0">
              <a:buNone/>
            </a:pPr>
            <a:endParaRPr lang="en-US" sz="2200" b="1" dirty="0">
              <a:solidFill>
                <a:srgbClr val="0B5394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2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counter = </a:t>
            </a:r>
            <a:r>
              <a:rPr lang="en" sz="22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0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2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				</a:t>
            </a:r>
          </a:p>
          <a:p>
            <a:pPr>
              <a:buNone/>
            </a:pPr>
            <a:r>
              <a:rPr lang="en-US" sz="22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while True:	 </a:t>
            </a:r>
          </a:p>
          <a:p>
            <a:pPr>
              <a:buNone/>
            </a:pPr>
            <a:r>
              <a:rPr lang="en-US" sz="22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	if counter &lt;= 5: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2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		print(counter)						counter+= 1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2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	if counter &gt; 5: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2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		break</a:t>
            </a:r>
            <a:endParaRPr sz="2200" dirty="0"/>
          </a:p>
          <a:p>
            <a:pPr lvl="0" rtl="0">
              <a:spcBef>
                <a:spcPts val="0"/>
              </a:spcBef>
              <a:buNone/>
            </a:pPr>
            <a:endParaRPr sz="2200" dirty="0"/>
          </a:p>
          <a:p>
            <a:pPr>
              <a:spcBef>
                <a:spcPts val="0"/>
              </a:spcBef>
              <a:buNone/>
            </a:pPr>
            <a:r>
              <a:rPr lang="en" sz="2200" b="1" dirty="0">
                <a:solidFill>
                  <a:srgbClr val="000000"/>
                </a:solidFill>
                <a:sym typeface="Open Sans"/>
              </a:rPr>
              <a:t>Remember: </a:t>
            </a:r>
            <a:r>
              <a:rPr lang="en" sz="2200" dirty="0">
                <a:solidFill>
                  <a:srgbClr val="FF0000"/>
                </a:solidFill>
                <a:latin typeface="Menlo Regular"/>
                <a:cs typeface="Menlo Regular"/>
                <a:sym typeface="Open Sans"/>
              </a:rPr>
              <a:t>=</a:t>
            </a:r>
            <a:r>
              <a:rPr lang="en" sz="2200" b="1" dirty="0">
                <a:solidFill>
                  <a:srgbClr val="000000"/>
                </a:solidFill>
                <a:sym typeface="Open Sans"/>
              </a:rPr>
              <a:t> is assignment, </a:t>
            </a:r>
            <a:r>
              <a:rPr lang="en" sz="2200" dirty="0">
                <a:solidFill>
                  <a:srgbClr val="FF0000"/>
                </a:solidFill>
                <a:sym typeface="Open Sans"/>
              </a:rPr>
              <a:t>==</a:t>
            </a:r>
            <a:r>
              <a:rPr lang="en" sz="2200" b="1" dirty="0">
                <a:solidFill>
                  <a:srgbClr val="000000"/>
                </a:solidFill>
                <a:sym typeface="Open Sans"/>
              </a:rPr>
              <a:t> is equivalence</a:t>
            </a:r>
          </a:p>
        </p:txBody>
      </p:sp>
    </p:spTree>
  </p:cSld>
  <p:clrMapOvr>
    <a:masterClrMapping/>
  </p:clrMapOvr>
  <p:transition spd="slow">
    <p:cut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 txBox="1">
            <a:spLocks noGrp="1"/>
          </p:cNvSpPr>
          <p:nvPr>
            <p:ph type="title"/>
          </p:nvPr>
        </p:nvSpPr>
        <p:spPr>
          <a:xfrm>
            <a:off x="457200" y="274636"/>
            <a:ext cx="8229600" cy="132556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8800" dirty="0">
                <a:solidFill>
                  <a:srgbClr val="FF0000"/>
                </a:solidFill>
                <a:latin typeface="Yanone Kaffeesatz Bold"/>
                <a:cs typeface="Yanone Kaffeesatz Bold"/>
              </a:rPr>
              <a:t>slice</a:t>
            </a:r>
            <a:endParaRPr lang="en" sz="9600" dirty="0">
              <a:solidFill>
                <a:srgbClr val="FF0000"/>
              </a:solidFill>
              <a:latin typeface="Yanone Kaffeesatz Bold"/>
              <a:cs typeface="Yanone Kaffeesatz Bold"/>
            </a:endParaRPr>
          </a:p>
        </p:txBody>
      </p:sp>
      <p:sp>
        <p:nvSpPr>
          <p:cNvPr id="148" name="Shape 14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&gt;&gt;&gt; a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lphabet = 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abcdefghijklmnopqrstuvwxyz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endParaRPr lang="en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&gt;&gt;&gt; alphabet[1]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b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endParaRPr lang="en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&gt;&gt;&gt; alphabet[2:7]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cdefg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endParaRPr lang="en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&gt;&gt;&gt; alphabet[-2:]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yz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endParaRPr lang="en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endParaRPr lang="en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&gt;&gt;&gt; list = [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a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, 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b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, 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c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, 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d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, 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e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]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&gt;&gt;&gt; list[:-1]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[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'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a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'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, 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'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b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'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, 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'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c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'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, 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'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d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'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]</a:t>
            </a:r>
          </a:p>
          <a:p>
            <a:pPr lvl="0" rtl="0">
              <a:spcBef>
                <a:spcPts val="0"/>
              </a:spcBef>
              <a:buNone/>
            </a:pPr>
            <a:endParaRPr lang="en" sz="27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7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For more see the </a:t>
            </a:r>
            <a:r>
              <a:rPr lang="en" sz="27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  <a:hlinkClick r:id="rId3"/>
              </a:rPr>
              <a:t>documentation!</a:t>
            </a:r>
            <a:endParaRPr lang="en" sz="27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</p:txBody>
      </p:sp>
    </p:spTree>
  </p:cSld>
  <p:clrMapOvr>
    <a:masterClrMapping/>
  </p:clrMapOvr>
  <p:transition spd="slow">
    <p:cut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 txBox="1">
            <a:spLocks noGrp="1"/>
          </p:cNvSpPr>
          <p:nvPr>
            <p:ph type="title"/>
          </p:nvPr>
        </p:nvSpPr>
        <p:spPr>
          <a:xfrm>
            <a:off x="457200" y="274636"/>
            <a:ext cx="8229600" cy="132556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96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Packages</a:t>
            </a:r>
            <a:endParaRPr lang="en" sz="9600" dirty="0">
              <a:solidFill>
                <a:srgbClr val="FF0000"/>
              </a:solidFill>
              <a:latin typeface="Yanone Kaffeesatz Bold"/>
              <a:cs typeface="Yanone Kaffeesatz Bold"/>
              <a:sym typeface="Ubuntu"/>
            </a:endParaRPr>
          </a:p>
        </p:txBody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Useful behavior beyond the "basics"</a:t>
            </a:r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-US" dirty="0"/>
              <a:t>Python </a:t>
            </a:r>
            <a:r>
              <a:rPr lang="en" dirty="0"/>
              <a:t>Standard Library</a:t>
            </a:r>
          </a:p>
          <a:p>
            <a:pPr marL="914400" lvl="1" indent="-381000" rtl="0"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-US" dirty="0">
                <a:latin typeface="Open Sans"/>
                <a:ea typeface="Open Sans"/>
                <a:cs typeface="Open Sans"/>
              </a:rPr>
              <a:t>Math functions</a:t>
            </a:r>
            <a:endParaRPr lang="en" dirty="0">
              <a:latin typeface="Open Sans"/>
              <a:ea typeface="Open Sans"/>
              <a:cs typeface="Open Sans"/>
            </a:endParaRPr>
          </a:p>
          <a:p>
            <a:pPr marL="914400" lvl="1" indent="-381000" rtl="0"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-US" dirty="0">
                <a:latin typeface="Open Sans"/>
                <a:ea typeface="Open Sans"/>
                <a:cs typeface="Open Sans"/>
              </a:rPr>
              <a:t>Everything we've done so far</a:t>
            </a:r>
            <a:endParaRPr lang="en" dirty="0">
              <a:latin typeface="Open Sans"/>
              <a:ea typeface="Open Sans"/>
              <a:cs typeface="Open Sans"/>
            </a:endParaRPr>
          </a:p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-US" dirty="0"/>
              <a:t>Python packages</a:t>
            </a:r>
            <a:endParaRPr lang="en" dirty="0"/>
          </a:p>
          <a:p>
            <a:pPr marL="914400" lvl="1" indent="-381000" rtl="0"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>
                <a:latin typeface="Open Sans"/>
                <a:ea typeface="Open Sans"/>
                <a:cs typeface="Open Sans"/>
              </a:rPr>
              <a:t>Just about everything else</a:t>
            </a:r>
            <a:endParaRPr lang="en-US" dirty="0">
              <a:latin typeface="Open Sans"/>
              <a:ea typeface="Open Sans"/>
              <a:cs typeface="Open Sans"/>
            </a:endParaRPr>
          </a:p>
          <a:p>
            <a:pPr marL="914400" lvl="1" indent="-381000" rtl="0"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-US" dirty="0">
                <a:latin typeface="Open Sans"/>
                <a:ea typeface="Open Sans"/>
                <a:cs typeface="Open Sans"/>
              </a:rPr>
              <a:t>Anythin you might not need to use everytime</a:t>
            </a:r>
            <a:endParaRPr lang="en" dirty="0">
              <a:latin typeface="Open Sans"/>
              <a:ea typeface="Open Sans"/>
              <a:cs typeface="Open Sans"/>
            </a:endParaRPr>
          </a:p>
          <a:p>
            <a:pPr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  <p:transition spd="slow">
    <p:cut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 txBox="1">
            <a:spLocks noGrp="1"/>
          </p:cNvSpPr>
          <p:nvPr>
            <p:ph type="title"/>
          </p:nvPr>
        </p:nvSpPr>
        <p:spPr>
          <a:xfrm>
            <a:off x="457200" y="274636"/>
            <a:ext cx="8229600" cy="132556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55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Installing Packages</a:t>
            </a:r>
            <a:endParaRPr lang="en" sz="5500" dirty="0">
              <a:solidFill>
                <a:srgbClr val="FF0000"/>
              </a:solidFill>
              <a:latin typeface="Yanone Kaffeesatz Bold"/>
              <a:cs typeface="Yanone Kaffeesatz Bold"/>
              <a:sym typeface="Ubuntu"/>
            </a:endParaRPr>
          </a:p>
        </p:txBody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000" dirty="0"/>
              <a:t>How do you get them on your computer?</a:t>
            </a:r>
          </a:p>
          <a:p>
            <a:pPr lvl="0" rtl="0">
              <a:spcBef>
                <a:spcPts val="0"/>
              </a:spcBef>
              <a:buNone/>
            </a:pPr>
            <a:endParaRPr lang="en-US" sz="2000" dirty="0"/>
          </a:p>
          <a:p>
            <a:pPr lvl="0" rtl="0">
              <a:spcBef>
                <a:spcPts val="0"/>
              </a:spcBef>
              <a:buNone/>
            </a:pPr>
            <a:r>
              <a:rPr lang="en-US" sz="2000" dirty="0"/>
              <a:t>pip </a:t>
            </a:r>
            <a:r>
              <a:rPr lang="mr-IN" sz="2000" dirty="0"/>
              <a:t>–</a:t>
            </a:r>
            <a:r>
              <a:rPr lang="en-US" sz="2000" dirty="0"/>
              <a:t> stands for “Pip installs packages.” Does what it says</a:t>
            </a:r>
          </a:p>
          <a:p>
            <a:pPr lvl="0" rtl="0">
              <a:spcBef>
                <a:spcPts val="0"/>
              </a:spcBef>
              <a:buNone/>
            </a:pPr>
            <a:endParaRPr lang="en-US" sz="2000" dirty="0"/>
          </a:p>
          <a:p>
            <a:pPr lvl="0" rtl="0">
              <a:spcBef>
                <a:spcPts val="0"/>
              </a:spcBef>
              <a:buNone/>
            </a:pPr>
            <a:r>
              <a:rPr lang="en-US" sz="2000" dirty="0"/>
              <a:t>$ pip install </a:t>
            </a:r>
            <a:r>
              <a:rPr lang="en-US" sz="2000" dirty="0" err="1"/>
              <a:t>a_package</a:t>
            </a:r>
            <a:endParaRPr lang="en-US" sz="2000" dirty="0"/>
          </a:p>
          <a:p>
            <a:pPr lvl="0" rtl="0">
              <a:spcBef>
                <a:spcPts val="0"/>
              </a:spcBef>
              <a:buNone/>
            </a:pPr>
            <a:endParaRPr lang="en-US" sz="2000" dirty="0"/>
          </a:p>
          <a:p>
            <a:pPr lvl="0" rtl="0">
              <a:spcBef>
                <a:spcPts val="0"/>
              </a:spcBef>
              <a:buNone/>
            </a:pPr>
            <a:r>
              <a:rPr lang="en-US" sz="2000" dirty="0"/>
              <a:t>Or</a:t>
            </a:r>
          </a:p>
          <a:p>
            <a:pPr lvl="0" rtl="0">
              <a:spcBef>
                <a:spcPts val="0"/>
              </a:spcBef>
              <a:buNone/>
            </a:pPr>
            <a:endParaRPr lang="en-US" sz="2000" dirty="0"/>
          </a:p>
          <a:p>
            <a:pPr lvl="0" rtl="0">
              <a:spcBef>
                <a:spcPts val="0"/>
              </a:spcBef>
              <a:buNone/>
            </a:pPr>
            <a:r>
              <a:rPr lang="en-US" sz="2000" dirty="0"/>
              <a:t>$ pip3 install </a:t>
            </a:r>
            <a:r>
              <a:rPr lang="en-US" sz="2000" dirty="0" err="1"/>
              <a:t>a_different_package</a:t>
            </a:r>
            <a:endParaRPr lang="en-US" sz="2000" dirty="0"/>
          </a:p>
          <a:p>
            <a:pPr lvl="0" rtl="0">
              <a:spcBef>
                <a:spcPts val="0"/>
              </a:spcBef>
              <a:buNone/>
            </a:pPr>
            <a:endParaRPr lang="en-US" sz="2000" dirty="0"/>
          </a:p>
          <a:p>
            <a:pPr lvl="0" rtl="0">
              <a:spcBef>
                <a:spcPts val="0"/>
              </a:spcBef>
              <a:buNone/>
            </a:pPr>
            <a:r>
              <a:rPr lang="en-US" sz="2000" dirty="0"/>
              <a:t>Remember that we have different Python versions! Installing to one won’t install to the other.</a:t>
            </a:r>
            <a:endParaRPr lang="en" sz="2000" dirty="0"/>
          </a:p>
          <a:p>
            <a:pPr>
              <a:spcBef>
                <a:spcPts val="0"/>
              </a:spcBef>
              <a:buNone/>
            </a:pPr>
            <a:endParaRPr lang="en-US" sz="2000" dirty="0"/>
          </a:p>
          <a:p>
            <a:pPr>
              <a:spcBef>
                <a:spcPts val="0"/>
              </a:spcBef>
              <a:buNone/>
            </a:pPr>
            <a:r>
              <a:rPr lang="en-US" sz="2000" dirty="0"/>
              <a:t>Then import them in your code with:</a:t>
            </a:r>
          </a:p>
          <a:p>
            <a:pPr>
              <a:spcBef>
                <a:spcPts val="0"/>
              </a:spcBef>
              <a:buNone/>
            </a:pPr>
            <a:endParaRPr lang="en-US" sz="2000" dirty="0"/>
          </a:p>
          <a:p>
            <a:pPr>
              <a:spcBef>
                <a:spcPts val="0"/>
              </a:spcBef>
              <a:buNone/>
            </a:pPr>
            <a:r>
              <a:rPr lang="en-US" sz="2000" dirty="0"/>
              <a:t>import </a:t>
            </a:r>
            <a:r>
              <a:rPr lang="en-US" sz="2000" dirty="0" err="1"/>
              <a:t>a_package_name</a:t>
            </a:r>
            <a:endParaRPr sz="2000" dirty="0"/>
          </a:p>
        </p:txBody>
      </p:sp>
    </p:spTree>
    <p:extLst>
      <p:ext uri="{BB962C8B-B14F-4D97-AF65-F5344CB8AC3E}">
        <p14:creationId xmlns:p14="http://schemas.microsoft.com/office/powerpoint/2010/main" val="422663336"/>
      </p:ext>
    </p:extLst>
  </p:cSld>
  <p:clrMapOvr>
    <a:masterClrMapping/>
  </p:clrMapOvr>
  <p:transition spd="slow">
    <p:cut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 txBox="1">
            <a:spLocks noGrp="1"/>
          </p:cNvSpPr>
          <p:nvPr>
            <p:ph type="title"/>
          </p:nvPr>
        </p:nvSpPr>
        <p:spPr>
          <a:xfrm>
            <a:off x="457200" y="274636"/>
            <a:ext cx="8229600" cy="132556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50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Organization</a:t>
            </a:r>
            <a:r>
              <a:rPr lang="en-US" sz="50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: </a:t>
            </a:r>
            <a:r>
              <a:rPr lang="en" sz="5000" dirty="0">
                <a:solidFill>
                  <a:schemeClr val="bg2"/>
                </a:solidFill>
                <a:latin typeface="Ubuntu"/>
                <a:ea typeface="Ubuntu"/>
                <a:cs typeface="Ubuntu"/>
                <a:sym typeface="Ubuntu"/>
              </a:rPr>
              <a:t>code reuse</a:t>
            </a:r>
          </a:p>
        </p:txBody>
      </p:sp>
      <p:sp>
        <p:nvSpPr>
          <p:cNvPr id="214" name="Shape 21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Methods</a:t>
            </a:r>
          </a:p>
          <a:p>
            <a:pPr marL="914400" lvl="1" indent="-381000" rtl="0"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>
                <a:latin typeface="Open Sans"/>
                <a:ea typeface="Open Sans"/>
                <a:cs typeface="Open Sans"/>
              </a:rPr>
              <a:t>Name code (like variables that name strings and numbers)</a:t>
            </a:r>
          </a:p>
          <a:p>
            <a:pPr marL="914400" lvl="1" indent="-381000" rtl="0"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>
                <a:latin typeface="Open Sans"/>
                <a:ea typeface="Open Sans"/>
                <a:cs typeface="Open Sans"/>
              </a:rPr>
              <a:t>Take arguments</a:t>
            </a:r>
          </a:p>
          <a:p>
            <a:pPr marL="914400" lvl="1" indent="-381000" rtl="0"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>
                <a:latin typeface="Open Sans"/>
                <a:ea typeface="Open Sans"/>
                <a:cs typeface="Open Sans"/>
              </a:rPr>
              <a:t>"Mini-scripts" || "Tiny commands"</a:t>
            </a:r>
          </a:p>
          <a:p>
            <a:pPr marL="914400" lvl="1" indent="-381000" rtl="0"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>
                <a:latin typeface="Open Sans"/>
                <a:ea typeface="Open Sans"/>
                <a:cs typeface="Open Sans"/>
              </a:rPr>
              <a:t>Allows for code reuse</a:t>
            </a:r>
            <a:endParaRPr lang="en-US" dirty="0">
              <a:latin typeface="Open Sans"/>
              <a:ea typeface="Open Sans"/>
              <a:cs typeface="Open Sans"/>
            </a:endParaRPr>
          </a:p>
          <a:p>
            <a:pPr marL="914400" lvl="1" indent="-381000" rtl="0"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-US" dirty="0">
                <a:latin typeface="Open Sans"/>
                <a:ea typeface="Open Sans"/>
                <a:cs typeface="Open Sans"/>
              </a:rPr>
              <a:t>Make it easier to debug</a:t>
            </a:r>
            <a:endParaRPr lang="en" dirty="0">
              <a:latin typeface="Open Sans"/>
              <a:ea typeface="Open Sans"/>
              <a:cs typeface="Open Sans"/>
            </a:endParaRPr>
          </a:p>
          <a:p>
            <a:pPr lvl="0" rtl="0">
              <a:spcBef>
                <a:spcPts val="0"/>
              </a:spcBef>
              <a:buNone/>
            </a:pPr>
            <a:endParaRPr sz="2400" b="1" dirty="0">
              <a:solidFill>
                <a:srgbClr val="4A86E8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def </a:t>
            </a:r>
            <a:r>
              <a:rPr lang="en" sz="2400" dirty="0">
                <a:solidFill>
                  <a:srgbClr val="84000C"/>
                </a:solidFill>
                <a:latin typeface="Menlo Regular"/>
                <a:ea typeface="Menlo Regular"/>
                <a:cs typeface="Menlo Regular"/>
                <a:sym typeface="Courier New"/>
              </a:rPr>
              <a:t>add</a:t>
            </a:r>
            <a:r>
              <a:rPr lang="en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(x, y):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     print(x + y)</a:t>
            </a:r>
            <a:endParaRPr lang="en-US" sz="24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endParaRPr lang="en-US" sz="24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number = 4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add(3, number)</a:t>
            </a:r>
            <a:endParaRPr lang="en" sz="24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</p:txBody>
      </p:sp>
    </p:spTree>
  </p:cSld>
  <p:clrMapOvr>
    <a:masterClrMapping/>
  </p:clrMapOvr>
  <p:transition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72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Collections</a:t>
            </a:r>
          </a:p>
        </p:txBody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List</a:t>
            </a:r>
            <a:r>
              <a:rPr lang="en" sz="24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:</a:t>
            </a:r>
          </a:p>
          <a:p>
            <a:pPr lvl="0">
              <a:buNone/>
            </a:pP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&gt;&gt;&gt; </a:t>
            </a:r>
            <a:r>
              <a:rPr lang="en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fruits = </a:t>
            </a:r>
            <a:r>
              <a:rPr lang="en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[</a:t>
            </a:r>
            <a:r>
              <a:rPr lang="en" sz="2400" dirty="0">
                <a:solidFill>
                  <a:srgbClr val="D80035"/>
                </a:solidFill>
                <a:latin typeface="Menlo Regular"/>
                <a:ea typeface="Menlo Regular"/>
                <a:cs typeface="Menlo Regular"/>
                <a:sym typeface="Courier New"/>
              </a:rPr>
              <a:t>"kiwi"</a:t>
            </a:r>
            <a:r>
              <a:rPr lang="en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,</a:t>
            </a:r>
            <a:r>
              <a:rPr lang="en" sz="2400" dirty="0">
                <a:solidFill>
                  <a:srgbClr val="0E72A4"/>
                </a:solidFill>
                <a:latin typeface="Menlo Regular"/>
                <a:ea typeface="Menlo Regular"/>
                <a:cs typeface="Menlo Regular"/>
                <a:sym typeface="Courier New"/>
              </a:rPr>
              <a:t> </a:t>
            </a:r>
            <a:r>
              <a:rPr lang="en" sz="2400" dirty="0">
                <a:solidFill>
                  <a:srgbClr val="D80035"/>
                </a:solidFill>
                <a:latin typeface="Menlo Regular"/>
                <a:ea typeface="Menlo Regular"/>
                <a:cs typeface="Menlo Regular"/>
                <a:sym typeface="Courier New"/>
              </a:rPr>
              <a:t>"strawberry"</a:t>
            </a:r>
            <a:r>
              <a:rPr lang="en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,</a:t>
            </a:r>
            <a:r>
              <a:rPr lang="en" sz="2400" dirty="0">
                <a:solidFill>
                  <a:srgbClr val="0E72A4"/>
                </a:solidFill>
                <a:latin typeface="Menlo Regular"/>
                <a:ea typeface="Menlo Regular"/>
                <a:cs typeface="Menlo Regular"/>
                <a:sym typeface="Courier New"/>
              </a:rPr>
              <a:t> </a:t>
            </a:r>
            <a:r>
              <a:rPr lang="en" sz="2400" dirty="0">
                <a:solidFill>
                  <a:srgbClr val="D80035"/>
                </a:solidFill>
                <a:latin typeface="Menlo Regular"/>
                <a:ea typeface="Menlo Regular"/>
                <a:cs typeface="Menlo Regular"/>
                <a:sym typeface="Courier New"/>
              </a:rPr>
              <a:t>"plum"</a:t>
            </a:r>
            <a:r>
              <a:rPr lang="en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]</a:t>
            </a:r>
          </a:p>
          <a:p>
            <a:pPr lvl="0">
              <a:buNone/>
            </a:pPr>
            <a:r>
              <a:rPr lang="en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&gt;&gt;&gt; </a:t>
            </a:r>
            <a:r>
              <a:rPr lang="en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fruits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[</a:t>
            </a:r>
            <a:r>
              <a:rPr lang="en-US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'</a:t>
            </a:r>
            <a:r>
              <a:rPr lang="en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kiwi</a:t>
            </a:r>
            <a:r>
              <a:rPr lang="en-US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'</a:t>
            </a:r>
            <a:r>
              <a:rPr lang="en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, </a:t>
            </a:r>
            <a:r>
              <a:rPr lang="en-US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'</a:t>
            </a:r>
            <a:r>
              <a:rPr lang="en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strawberry</a:t>
            </a:r>
            <a:r>
              <a:rPr lang="en-US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'</a:t>
            </a:r>
            <a:r>
              <a:rPr lang="en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, </a:t>
            </a:r>
            <a:r>
              <a:rPr lang="en-US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'</a:t>
            </a:r>
            <a:r>
              <a:rPr lang="en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plum</a:t>
            </a:r>
            <a:r>
              <a:rPr lang="en-US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'</a:t>
            </a:r>
            <a:r>
              <a:rPr lang="en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]</a:t>
            </a:r>
          </a:p>
          <a:p>
            <a:pPr lvl="0" rtl="0">
              <a:spcBef>
                <a:spcPts val="0"/>
              </a:spcBef>
              <a:buNone/>
            </a:pPr>
            <a:endParaRPr lang="en" sz="24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fruits[0] = "kiwi", fruits[1] = "strawberry", etc. </a:t>
            </a:r>
          </a:p>
          <a:p>
            <a:pPr lvl="0" rtl="0">
              <a:spcBef>
                <a:spcPts val="0"/>
              </a:spcBef>
              <a:buNone/>
            </a:pPr>
            <a:endParaRPr sz="18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 b="1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Dictionary </a:t>
            </a:r>
            <a:r>
              <a:rPr lang="en" sz="24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(associative array)</a:t>
            </a:r>
            <a:r>
              <a:rPr lang="en" sz="2400" b="1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:</a:t>
            </a:r>
            <a:endParaRPr lang="en" sz="240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&gt;&gt;&gt;</a:t>
            </a:r>
            <a:r>
              <a:rPr lang="en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 </a:t>
            </a:r>
            <a:r>
              <a:rPr lang="en" sz="2400" dirty="0">
                <a:solidFill>
                  <a:srgbClr val="0B5394"/>
                </a:solidFill>
                <a:latin typeface="Menlo Regular"/>
                <a:ea typeface="Menlo Regular"/>
                <a:cs typeface="Menlo Regular"/>
                <a:sym typeface="Courier New"/>
              </a:rPr>
              <a:t>states = </a:t>
            </a:r>
            <a:r>
              <a:rPr lang="en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{</a:t>
            </a:r>
            <a:r>
              <a:rPr lang="en" sz="24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"VA": "Virginia"</a:t>
            </a:r>
            <a:r>
              <a:rPr lang="en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,</a:t>
            </a:r>
            <a:r>
              <a:rPr lang="en" sz="24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 "MD</a:t>
            </a:r>
            <a:r>
              <a:rPr lang="en-US" sz="24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r>
              <a:rPr lang="en" sz="2400" dirty="0">
                <a:solidFill>
                  <a:srgbClr val="0B5394"/>
                </a:solidFill>
                <a:latin typeface="Menlo Regular"/>
                <a:ea typeface="Menlo Regular"/>
                <a:cs typeface="Menlo Regular"/>
                <a:sym typeface="Courier New"/>
              </a:rPr>
              <a:t>: </a:t>
            </a:r>
            <a:r>
              <a:rPr lang="en" sz="24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"Maryland"</a:t>
            </a:r>
            <a:r>
              <a:rPr lang="en" sz="2400" dirty="0">
                <a:solidFill>
                  <a:srgbClr val="0B5394"/>
                </a:solidFill>
                <a:latin typeface="Menlo Regular"/>
                <a:ea typeface="Menlo Regular"/>
                <a:cs typeface="Menlo Regular"/>
                <a:sym typeface="Courier New"/>
              </a:rPr>
              <a:t>}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B5394"/>
                </a:solidFill>
                <a:latin typeface="Menlo Regular"/>
                <a:ea typeface="Menlo Regular"/>
                <a:cs typeface="Menlo Regular"/>
                <a:sym typeface="Courier New"/>
              </a:rPr>
              <a:t>&gt;&gt;&gt; states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{</a:t>
            </a:r>
            <a:r>
              <a:rPr lang="en-US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'</a:t>
            </a:r>
            <a:r>
              <a:rPr lang="en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VA</a:t>
            </a:r>
            <a:r>
              <a:rPr lang="en-US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'</a:t>
            </a:r>
            <a:r>
              <a:rPr lang="en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: </a:t>
            </a:r>
            <a:r>
              <a:rPr lang="en-US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'</a:t>
            </a:r>
            <a:r>
              <a:rPr lang="en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Virginia</a:t>
            </a:r>
            <a:r>
              <a:rPr lang="en-US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'</a:t>
            </a:r>
            <a:r>
              <a:rPr lang="en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, </a:t>
            </a:r>
            <a:r>
              <a:rPr lang="en-US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'</a:t>
            </a:r>
            <a:r>
              <a:rPr lang="en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MD</a:t>
            </a:r>
            <a:r>
              <a:rPr lang="en-US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'</a:t>
            </a:r>
            <a:r>
              <a:rPr lang="en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: </a:t>
            </a:r>
            <a:r>
              <a:rPr lang="en-US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'</a:t>
            </a:r>
            <a:r>
              <a:rPr lang="en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Maryland</a:t>
            </a:r>
            <a:r>
              <a:rPr lang="en-US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'</a:t>
            </a:r>
            <a:r>
              <a:rPr lang="en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}</a:t>
            </a:r>
            <a:endParaRPr sz="24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states["VA"] = "Virginia", states["MD"] = "Maryland"</a:t>
            </a:r>
          </a:p>
          <a:p>
            <a:pPr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  <p:transition spd="slow">
    <p:cut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7200" dirty="0">
                <a:solidFill>
                  <a:srgbClr val="FF0000"/>
                </a:solidFill>
                <a:latin typeface="Yanone Kaffeesatz Bold"/>
                <a:cs typeface="Yanone Kaffeesatz Bold"/>
              </a:rPr>
              <a:t>Methods</a:t>
            </a:r>
            <a:endParaRPr lang="en" sz="7200" dirty="0">
              <a:solidFill>
                <a:srgbClr val="FF0000"/>
              </a:solidFill>
              <a:latin typeface="Yanone Kaffeesatz Bold"/>
              <a:cs typeface="Yanone Kaffeesatz Bold"/>
            </a:endParaRPr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38100" lvl="0" indent="0">
              <a:lnSpc>
                <a:spcPct val="130000"/>
              </a:lnSpc>
              <a:buClr>
                <a:schemeClr val="dk1"/>
              </a:buClr>
              <a:buSzPct val="100000"/>
              <a:buNone/>
            </a:pPr>
            <a:r>
              <a:rPr lang="en-US" dirty="0" err="1"/>
              <a:t>def</a:t>
            </a:r>
            <a:r>
              <a:rPr lang="en-US" dirty="0"/>
              <a:t> </a:t>
            </a:r>
            <a:r>
              <a:rPr lang="en-US" dirty="0" err="1"/>
              <a:t>method_name</a:t>
            </a:r>
            <a:r>
              <a:rPr lang="en-US" dirty="0"/>
              <a:t>():</a:t>
            </a:r>
          </a:p>
          <a:p>
            <a:pPr marL="38100" lvl="0" indent="0">
              <a:lnSpc>
                <a:spcPct val="130000"/>
              </a:lnSpc>
              <a:buClr>
                <a:schemeClr val="dk1"/>
              </a:buClr>
              <a:buSzPct val="100000"/>
              <a:buNone/>
            </a:pPr>
            <a:r>
              <a:rPr lang="en-US" dirty="0"/>
              <a:t>	# what the method does!</a:t>
            </a:r>
          </a:p>
          <a:p>
            <a:pPr marL="38100" lvl="0" indent="0">
              <a:lnSpc>
                <a:spcPct val="130000"/>
              </a:lnSpc>
              <a:buClr>
                <a:schemeClr val="dk1"/>
              </a:buClr>
              <a:buSzPct val="100000"/>
              <a:buNone/>
            </a:pPr>
            <a:endParaRPr lang="en-US" dirty="0"/>
          </a:p>
          <a:p>
            <a:pPr marL="38100" lvl="0" indent="0">
              <a:lnSpc>
                <a:spcPct val="130000"/>
              </a:lnSpc>
              <a:buClr>
                <a:schemeClr val="dk1"/>
              </a:buClr>
              <a:buSzPct val="100000"/>
              <a:buNone/>
            </a:pPr>
            <a:endParaRPr lang="en-US" dirty="0"/>
          </a:p>
          <a:p>
            <a:pPr marL="38100" lvl="0" indent="0">
              <a:lnSpc>
                <a:spcPct val="130000"/>
              </a:lnSpc>
              <a:buClr>
                <a:schemeClr val="dk1"/>
              </a:buClr>
              <a:buSzPct val="100000"/>
              <a:buNone/>
            </a:pPr>
            <a:r>
              <a:rPr lang="en-US" dirty="0"/>
              <a:t>All methods start with a def.</a:t>
            </a:r>
          </a:p>
        </p:txBody>
      </p:sp>
    </p:spTree>
    <p:extLst>
      <p:ext uri="{BB962C8B-B14F-4D97-AF65-F5344CB8AC3E}">
        <p14:creationId xmlns:p14="http://schemas.microsoft.com/office/powerpoint/2010/main" val="695389667"/>
      </p:ext>
    </p:extLst>
  </p:cSld>
  <p:clrMapOvr>
    <a:masterClrMapping/>
  </p:clrMapOvr>
  <p:transition spd="slow">
    <p:cut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7200" dirty="0">
                <a:solidFill>
                  <a:srgbClr val="FF0000"/>
                </a:solidFill>
                <a:latin typeface="Yanone Kaffeesatz Bold"/>
                <a:cs typeface="Yanone Kaffeesatz Bold"/>
              </a:rPr>
              <a:t>Methods</a:t>
            </a:r>
            <a:endParaRPr lang="en" sz="7200" dirty="0">
              <a:solidFill>
                <a:srgbClr val="FF0000"/>
              </a:solidFill>
              <a:latin typeface="Yanone Kaffeesatz Bold"/>
              <a:cs typeface="Yanone Kaffeesatz Bold"/>
            </a:endParaRPr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38100" lvl="0" indent="0">
              <a:lnSpc>
                <a:spcPct val="130000"/>
              </a:lnSpc>
              <a:buClr>
                <a:schemeClr val="dk1"/>
              </a:buClr>
              <a:buSzPct val="100000"/>
              <a:buNone/>
            </a:pPr>
            <a:r>
              <a:rPr lang="en-US" dirty="0" err="1"/>
              <a:t>def</a:t>
            </a:r>
            <a:r>
              <a:rPr lang="en-US" dirty="0"/>
              <a:t> </a:t>
            </a:r>
            <a:r>
              <a:rPr lang="en-US" dirty="0" err="1"/>
              <a:t>method_name</a:t>
            </a:r>
            <a:r>
              <a:rPr lang="en-US" dirty="0"/>
              <a:t>():</a:t>
            </a:r>
          </a:p>
          <a:p>
            <a:pPr marL="38100" lvl="0" indent="0">
              <a:lnSpc>
                <a:spcPct val="130000"/>
              </a:lnSpc>
              <a:buClr>
                <a:schemeClr val="dk1"/>
              </a:buClr>
              <a:buSzPct val="100000"/>
              <a:buNone/>
            </a:pPr>
            <a:r>
              <a:rPr lang="en-US" dirty="0"/>
              <a:t>	…</a:t>
            </a:r>
          </a:p>
          <a:p>
            <a:pPr marL="38100" lvl="0" indent="0">
              <a:lnSpc>
                <a:spcPct val="130000"/>
              </a:lnSpc>
              <a:buClr>
                <a:schemeClr val="dk1"/>
              </a:buClr>
              <a:buSzPct val="100000"/>
              <a:buNone/>
            </a:pPr>
            <a:r>
              <a:rPr lang="en-US" dirty="0"/>
              <a:t>	…</a:t>
            </a:r>
          </a:p>
          <a:p>
            <a:pPr marL="38100" lvl="0" indent="0">
              <a:lnSpc>
                <a:spcPct val="130000"/>
              </a:lnSpc>
              <a:buClr>
                <a:schemeClr val="dk1"/>
              </a:buClr>
              <a:buSzPct val="100000"/>
              <a:buNone/>
            </a:pPr>
            <a:endParaRPr lang="en-US" dirty="0"/>
          </a:p>
          <a:p>
            <a:pPr marL="38100" lvl="0" indent="0">
              <a:lnSpc>
                <a:spcPct val="130000"/>
              </a:lnSpc>
              <a:buClr>
                <a:schemeClr val="dk1"/>
              </a:buClr>
              <a:buSzPct val="100000"/>
              <a:buNone/>
            </a:pPr>
            <a:r>
              <a:rPr lang="en-US" dirty="0" err="1"/>
              <a:t>method_name</a:t>
            </a:r>
            <a:r>
              <a:rPr lang="en-US" dirty="0"/>
              <a:t>()</a:t>
            </a:r>
          </a:p>
          <a:p>
            <a:pPr marL="38100" lvl="0" indent="0">
              <a:lnSpc>
                <a:spcPct val="130000"/>
              </a:lnSpc>
              <a:buClr>
                <a:schemeClr val="dk1"/>
              </a:buClr>
              <a:buSzPct val="100000"/>
              <a:buNone/>
            </a:pPr>
            <a:endParaRPr lang="en-US" dirty="0"/>
          </a:p>
          <a:p>
            <a:pPr marL="38100" lvl="0" indent="0">
              <a:lnSpc>
                <a:spcPct val="130000"/>
              </a:lnSpc>
              <a:buClr>
                <a:schemeClr val="dk1"/>
              </a:buClr>
              <a:buSzPct val="100000"/>
              <a:buNone/>
            </a:pPr>
            <a:r>
              <a:rPr lang="en-US" sz="2400" dirty="0"/>
              <a:t>-nothing happens when you declare a method.</a:t>
            </a:r>
          </a:p>
          <a:p>
            <a:pPr marL="38100" lvl="0" indent="0">
              <a:lnSpc>
                <a:spcPct val="130000"/>
              </a:lnSpc>
              <a:buClr>
                <a:schemeClr val="dk1"/>
              </a:buClr>
              <a:buSzPct val="100000"/>
              <a:buNone/>
            </a:pPr>
            <a:r>
              <a:rPr lang="en-US" sz="2400" dirty="0"/>
              <a:t>- you have to call it later to execute it.</a:t>
            </a:r>
          </a:p>
        </p:txBody>
      </p:sp>
    </p:spTree>
    <p:extLst>
      <p:ext uri="{BB962C8B-B14F-4D97-AF65-F5344CB8AC3E}">
        <p14:creationId xmlns:p14="http://schemas.microsoft.com/office/powerpoint/2010/main" val="699896893"/>
      </p:ext>
    </p:extLst>
  </p:cSld>
  <p:clrMapOvr>
    <a:masterClrMapping/>
  </p:clrMapOvr>
  <p:transition spd="slow">
    <p:cut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7200" dirty="0">
                <a:solidFill>
                  <a:srgbClr val="FF0000"/>
                </a:solidFill>
                <a:latin typeface="Yanone Kaffeesatz Bold"/>
                <a:cs typeface="Yanone Kaffeesatz Bold"/>
              </a:rPr>
              <a:t>Methods</a:t>
            </a:r>
            <a:endParaRPr lang="en" sz="7200" dirty="0">
              <a:solidFill>
                <a:srgbClr val="FF0000"/>
              </a:solidFill>
              <a:latin typeface="Yanone Kaffeesatz Bold"/>
              <a:cs typeface="Yanone Kaffeesatz Bold"/>
            </a:endParaRPr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38100">
              <a:lnSpc>
                <a:spcPct val="130000"/>
              </a:lnSpc>
              <a:buNone/>
            </a:pPr>
            <a:r>
              <a:rPr lang="en-US" sz="3200" dirty="0"/>
              <a:t>A method is a way of reusing the same bit of code. </a:t>
            </a:r>
          </a:p>
          <a:p>
            <a:pPr marL="38100" lvl="0" indent="0">
              <a:lnSpc>
                <a:spcPct val="130000"/>
              </a:lnSpc>
              <a:buClr>
                <a:schemeClr val="dk1"/>
              </a:buClr>
              <a:buSzPct val="100000"/>
              <a:buNone/>
            </a:pPr>
            <a:r>
              <a:rPr lang="en-US" dirty="0"/>
              <a:t>DRY </a:t>
            </a:r>
            <a:r>
              <a:rPr lang="mr-IN" dirty="0"/>
              <a:t>–</a:t>
            </a:r>
            <a:r>
              <a:rPr lang="en-US" dirty="0"/>
              <a:t> Don't Repeat Yourself</a:t>
            </a:r>
          </a:p>
          <a:p>
            <a:pPr marL="38100" lvl="0" indent="0">
              <a:lnSpc>
                <a:spcPct val="130000"/>
              </a:lnSpc>
              <a:buClr>
                <a:schemeClr val="dk1"/>
              </a:buClr>
              <a:buSzPct val="100000"/>
              <a:buNone/>
            </a:pPr>
            <a:endParaRPr lang="en-US" dirty="0"/>
          </a:p>
          <a:p>
            <a:pPr marL="38100" lvl="0" indent="0">
              <a:lnSpc>
                <a:spcPct val="130000"/>
              </a:lnSpc>
              <a:buClr>
                <a:schemeClr val="dk1"/>
              </a:buClr>
              <a:buSzPct val="100000"/>
              <a:buNone/>
            </a:pPr>
            <a:r>
              <a:rPr lang="en-US" dirty="0"/>
              <a:t>print("Hi my name is Tony")</a:t>
            </a:r>
          </a:p>
          <a:p>
            <a:pPr marL="38100" lvl="0">
              <a:lnSpc>
                <a:spcPct val="130000"/>
              </a:lnSpc>
              <a:buNone/>
            </a:pPr>
            <a:r>
              <a:rPr lang="en-US" dirty="0"/>
              <a:t>print("Hi my name is Brandon")</a:t>
            </a:r>
          </a:p>
          <a:p>
            <a:pPr marL="38100">
              <a:lnSpc>
                <a:spcPct val="130000"/>
              </a:lnSpc>
              <a:buNone/>
            </a:pPr>
            <a:r>
              <a:rPr lang="en-US" dirty="0"/>
              <a:t>print("Hi my name is Ethan")</a:t>
            </a:r>
          </a:p>
          <a:p>
            <a:pPr marL="38100">
              <a:lnSpc>
                <a:spcPct val="130000"/>
              </a:lnSpc>
              <a:buNone/>
            </a:pPr>
            <a:r>
              <a:rPr lang="en-US" dirty="0"/>
              <a:t>print("Hi my name is Maple")</a:t>
            </a:r>
          </a:p>
          <a:p>
            <a:pPr marL="38100" lvl="0" indent="0">
              <a:lnSpc>
                <a:spcPct val="130000"/>
              </a:lnSpc>
              <a:buClr>
                <a:schemeClr val="dk1"/>
              </a:buClr>
              <a:buSzPct val="10000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6048534"/>
      </p:ext>
    </p:extLst>
  </p:cSld>
  <p:clrMapOvr>
    <a:masterClrMapping/>
  </p:clrMapOvr>
  <p:transition spd="slow">
    <p:cut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7200" dirty="0">
                <a:solidFill>
                  <a:srgbClr val="FF0000"/>
                </a:solidFill>
                <a:latin typeface="Yanone Kaffeesatz Bold"/>
                <a:cs typeface="Yanone Kaffeesatz Bold"/>
              </a:rPr>
              <a:t>Methods</a:t>
            </a:r>
            <a:endParaRPr lang="en" sz="7200" dirty="0">
              <a:solidFill>
                <a:srgbClr val="FF0000"/>
              </a:solidFill>
              <a:latin typeface="Yanone Kaffeesatz Bold"/>
              <a:cs typeface="Yanone Kaffeesatz Bold"/>
            </a:endParaRPr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38100">
              <a:lnSpc>
                <a:spcPct val="130000"/>
              </a:lnSpc>
              <a:buNone/>
            </a:pPr>
            <a:r>
              <a:rPr lang="en-US" sz="3200" dirty="0"/>
              <a:t>A method is a way of reusing the same bit of code. </a:t>
            </a:r>
          </a:p>
          <a:p>
            <a:pPr marL="38100" lvl="0" indent="0">
              <a:lnSpc>
                <a:spcPct val="130000"/>
              </a:lnSpc>
              <a:buClr>
                <a:schemeClr val="dk1"/>
              </a:buClr>
              <a:buSzPct val="100000"/>
              <a:buNone/>
            </a:pPr>
            <a:r>
              <a:rPr lang="en-US" dirty="0"/>
              <a:t>DRY </a:t>
            </a:r>
            <a:r>
              <a:rPr lang="mr-IN" dirty="0"/>
              <a:t>–</a:t>
            </a:r>
            <a:r>
              <a:rPr lang="en-US" dirty="0"/>
              <a:t> Don't Repeat Yourself</a:t>
            </a:r>
          </a:p>
          <a:p>
            <a:pPr marL="38100" lvl="0" indent="0">
              <a:lnSpc>
                <a:spcPct val="130000"/>
              </a:lnSpc>
              <a:buClr>
                <a:schemeClr val="dk1"/>
              </a:buClr>
              <a:buSzPct val="100000"/>
              <a:buNone/>
            </a:pPr>
            <a:endParaRPr lang="en-US" dirty="0"/>
          </a:p>
          <a:p>
            <a:pPr marL="38100" lvl="0" indent="0">
              <a:lnSpc>
                <a:spcPct val="130000"/>
              </a:lnSpc>
              <a:buClr>
                <a:schemeClr val="dk1"/>
              </a:buClr>
              <a:buSzPct val="100000"/>
              <a:buNone/>
            </a:pPr>
            <a:r>
              <a:rPr lang="en-US" dirty="0" err="1"/>
              <a:t>def</a:t>
            </a:r>
            <a:r>
              <a:rPr lang="en-US" dirty="0"/>
              <a:t> </a:t>
            </a:r>
            <a:r>
              <a:rPr lang="en-US" dirty="0" err="1"/>
              <a:t>say_hello</a:t>
            </a:r>
            <a:r>
              <a:rPr lang="en-US" dirty="0"/>
              <a:t>(name):</a:t>
            </a:r>
          </a:p>
          <a:p>
            <a:pPr marL="38100" lvl="0" indent="0">
              <a:lnSpc>
                <a:spcPct val="130000"/>
              </a:lnSpc>
              <a:buClr>
                <a:schemeClr val="dk1"/>
              </a:buClr>
              <a:buSzPct val="100000"/>
              <a:buNone/>
            </a:pPr>
            <a:r>
              <a:rPr lang="en-US" dirty="0"/>
              <a:t>	print("Hi my name is " + name)</a:t>
            </a:r>
          </a:p>
          <a:p>
            <a:pPr marL="38100" lvl="0" indent="0">
              <a:lnSpc>
                <a:spcPct val="130000"/>
              </a:lnSpc>
              <a:buClr>
                <a:schemeClr val="dk1"/>
              </a:buClr>
              <a:buSzPct val="100000"/>
              <a:buNone/>
            </a:pPr>
            <a:endParaRPr lang="en-US" dirty="0"/>
          </a:p>
          <a:p>
            <a:pPr marL="38100" lvl="0" indent="0">
              <a:lnSpc>
                <a:spcPct val="130000"/>
              </a:lnSpc>
              <a:buClr>
                <a:schemeClr val="dk1"/>
              </a:buClr>
              <a:buSzPct val="100000"/>
              <a:buNone/>
            </a:pPr>
            <a:r>
              <a:rPr lang="en-US" dirty="0" err="1"/>
              <a:t>say_hello</a:t>
            </a:r>
            <a:r>
              <a:rPr lang="en-US" dirty="0"/>
              <a:t>("Brandon")</a:t>
            </a:r>
          </a:p>
        </p:txBody>
      </p:sp>
    </p:spTree>
    <p:extLst>
      <p:ext uri="{BB962C8B-B14F-4D97-AF65-F5344CB8AC3E}">
        <p14:creationId xmlns:p14="http://schemas.microsoft.com/office/powerpoint/2010/main" val="162716514"/>
      </p:ext>
    </p:extLst>
  </p:cSld>
  <p:clrMapOvr>
    <a:masterClrMapping/>
  </p:clrMapOvr>
  <p:transition spd="slow">
    <p:cut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7200" dirty="0">
                <a:solidFill>
                  <a:srgbClr val="FF0000"/>
                </a:solidFill>
                <a:latin typeface="Yanone Kaffeesatz Bold"/>
                <a:cs typeface="Yanone Kaffeesatz Bold"/>
              </a:rPr>
              <a:t>Methods</a:t>
            </a:r>
            <a:endParaRPr lang="en" sz="7200" dirty="0">
              <a:solidFill>
                <a:srgbClr val="FF0000"/>
              </a:solidFill>
              <a:latin typeface="Yanone Kaffeesatz Bold"/>
              <a:cs typeface="Yanone Kaffeesatz Bold"/>
            </a:endParaRPr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38100">
              <a:lnSpc>
                <a:spcPct val="130000"/>
              </a:lnSpc>
              <a:buNone/>
            </a:pPr>
            <a:r>
              <a:rPr lang="en-US" sz="3200" dirty="0"/>
              <a:t>A method is a way of reusing the same bit of code. </a:t>
            </a:r>
          </a:p>
          <a:p>
            <a:pPr marL="38100" lvl="0" indent="0">
              <a:lnSpc>
                <a:spcPct val="130000"/>
              </a:lnSpc>
              <a:buClr>
                <a:schemeClr val="dk1"/>
              </a:buClr>
              <a:buSzPct val="100000"/>
              <a:buNone/>
            </a:pPr>
            <a:r>
              <a:rPr lang="en-US" dirty="0"/>
              <a:t>DRY </a:t>
            </a:r>
            <a:r>
              <a:rPr lang="mr-IN" dirty="0"/>
              <a:t>–</a:t>
            </a:r>
            <a:r>
              <a:rPr lang="en-US" dirty="0"/>
              <a:t> Don't Repeat Yourself</a:t>
            </a:r>
          </a:p>
          <a:p>
            <a:pPr marL="38100" lvl="0" indent="0">
              <a:lnSpc>
                <a:spcPct val="130000"/>
              </a:lnSpc>
              <a:buClr>
                <a:schemeClr val="dk1"/>
              </a:buClr>
              <a:buSzPct val="100000"/>
              <a:buNone/>
            </a:pPr>
            <a:endParaRPr lang="en-US" dirty="0"/>
          </a:p>
          <a:p>
            <a:pPr marL="38100" lvl="0" indent="0">
              <a:lnSpc>
                <a:spcPct val="130000"/>
              </a:lnSpc>
              <a:buClr>
                <a:schemeClr val="dk1"/>
              </a:buClr>
              <a:buSzPct val="100000"/>
              <a:buNone/>
            </a:pPr>
            <a:r>
              <a:rPr lang="en-US" dirty="0" err="1"/>
              <a:t>def</a:t>
            </a:r>
            <a:r>
              <a:rPr lang="en-US" dirty="0"/>
              <a:t> </a:t>
            </a:r>
            <a:r>
              <a:rPr lang="en-US" dirty="0" err="1"/>
              <a:t>say_hello</a:t>
            </a:r>
            <a:r>
              <a:rPr lang="en-US" dirty="0"/>
              <a:t>(name):</a:t>
            </a:r>
          </a:p>
          <a:p>
            <a:pPr marL="38100" lvl="0" indent="0">
              <a:lnSpc>
                <a:spcPct val="130000"/>
              </a:lnSpc>
              <a:buClr>
                <a:schemeClr val="dk1"/>
              </a:buClr>
              <a:buSzPct val="100000"/>
              <a:buNone/>
            </a:pPr>
            <a:r>
              <a:rPr lang="en-US" dirty="0"/>
              <a:t>	print("Hi my name is " + name)</a:t>
            </a:r>
          </a:p>
          <a:p>
            <a:pPr marL="38100" lvl="0" indent="0">
              <a:lnSpc>
                <a:spcPct val="130000"/>
              </a:lnSpc>
              <a:buClr>
                <a:schemeClr val="dk1"/>
              </a:buClr>
              <a:buSzPct val="100000"/>
              <a:buNone/>
            </a:pPr>
            <a:endParaRPr lang="en-US" dirty="0"/>
          </a:p>
          <a:p>
            <a:pPr marL="38100" lvl="0" indent="0">
              <a:lnSpc>
                <a:spcPct val="130000"/>
              </a:lnSpc>
              <a:buClr>
                <a:schemeClr val="dk1"/>
              </a:buClr>
              <a:buSzPct val="100000"/>
              <a:buNone/>
            </a:pPr>
            <a:r>
              <a:rPr lang="en-US" dirty="0" err="1"/>
              <a:t>say_hello</a:t>
            </a:r>
            <a:r>
              <a:rPr lang="en-US" dirty="0"/>
              <a:t>("Brandon")</a:t>
            </a:r>
          </a:p>
        </p:txBody>
      </p:sp>
    </p:spTree>
    <p:extLst>
      <p:ext uri="{BB962C8B-B14F-4D97-AF65-F5344CB8AC3E}">
        <p14:creationId xmlns:p14="http://schemas.microsoft.com/office/powerpoint/2010/main" val="2057575027"/>
      </p:ext>
    </p:extLst>
  </p:cSld>
  <p:clrMapOvr>
    <a:masterClrMapping/>
  </p:clrMapOvr>
  <p:transition spd="slow">
    <p:cut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 txBox="1">
            <a:spLocks noGrp="1"/>
          </p:cNvSpPr>
          <p:nvPr>
            <p:ph type="title"/>
          </p:nvPr>
        </p:nvSpPr>
        <p:spPr>
          <a:xfrm>
            <a:off x="457200" y="274636"/>
            <a:ext cx="8229600" cy="132556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50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Methods</a:t>
            </a:r>
            <a:endParaRPr lang="en" sz="5000" dirty="0">
              <a:solidFill>
                <a:schemeClr val="bg2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14" name="Shape 21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38100" lvl="0" rtl="0"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r>
              <a:rPr lang="en-US" sz="2400" dirty="0" err="1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say_hello</a:t>
            </a:r>
            <a:r>
              <a:rPr lang="en-US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("Brandon")</a:t>
            </a:r>
          </a:p>
          <a:p>
            <a:pPr marL="38100">
              <a:buNone/>
            </a:pPr>
            <a:r>
              <a:rPr lang="en-US" sz="2400" dirty="0" err="1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say_hello</a:t>
            </a:r>
            <a:r>
              <a:rPr lang="en-US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("Tony")</a:t>
            </a:r>
          </a:p>
          <a:p>
            <a:pPr marL="38100" lvl="0">
              <a:buNone/>
            </a:pPr>
            <a:r>
              <a:rPr lang="en-US" sz="2400" dirty="0" err="1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say_hello</a:t>
            </a:r>
            <a:r>
              <a:rPr lang="en-US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("Ethan")</a:t>
            </a:r>
          </a:p>
          <a:p>
            <a:pPr marL="38100" lvl="0">
              <a:buNone/>
            </a:pPr>
            <a:r>
              <a:rPr lang="en-US" sz="2400" dirty="0" err="1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say_hello</a:t>
            </a:r>
            <a:r>
              <a:rPr lang="en-US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("Maple")</a:t>
            </a:r>
            <a:endParaRPr lang="en" sz="24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marL="38100">
              <a:buNone/>
            </a:pPr>
            <a:endParaRPr lang="en-US" sz="24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marL="38100">
              <a:buNone/>
            </a:pPr>
            <a:r>
              <a:rPr lang="en-US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More DRY, but we could do even better! remember our loops?</a:t>
            </a:r>
            <a:endParaRPr lang="en" sz="24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marL="38100" lvl="0" rtl="0"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endParaRPr lang="en" sz="24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181477203"/>
      </p:ext>
    </p:extLst>
  </p:cSld>
  <p:clrMapOvr>
    <a:masterClrMapping/>
  </p:clrMapOvr>
  <p:transition spd="slow">
    <p:cut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 txBox="1">
            <a:spLocks noGrp="1"/>
          </p:cNvSpPr>
          <p:nvPr>
            <p:ph type="title"/>
          </p:nvPr>
        </p:nvSpPr>
        <p:spPr>
          <a:xfrm>
            <a:off x="457200" y="274636"/>
            <a:ext cx="8229600" cy="132556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50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Methods</a:t>
            </a:r>
            <a:endParaRPr lang="en" sz="5000" dirty="0">
              <a:solidFill>
                <a:schemeClr val="bg2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14" name="Shape 21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38100" lvl="0">
              <a:lnSpc>
                <a:spcPct val="130000"/>
              </a:lnSpc>
              <a:buNone/>
            </a:pPr>
            <a:r>
              <a:rPr lang="en-US" sz="2200" dirty="0" err="1"/>
              <a:t>def</a:t>
            </a:r>
            <a:r>
              <a:rPr lang="en-US" sz="2200" dirty="0"/>
              <a:t> </a:t>
            </a:r>
            <a:r>
              <a:rPr lang="en-US" sz="2200" dirty="0" err="1"/>
              <a:t>say_hello</a:t>
            </a:r>
            <a:r>
              <a:rPr lang="en-US" sz="2200" dirty="0"/>
              <a:t>(name):</a:t>
            </a:r>
          </a:p>
          <a:p>
            <a:pPr marL="38100" lvl="0">
              <a:lnSpc>
                <a:spcPct val="130000"/>
              </a:lnSpc>
              <a:buNone/>
            </a:pPr>
            <a:r>
              <a:rPr lang="en-US" sz="2200" dirty="0"/>
              <a:t>	print("Hi my name is " + name)</a:t>
            </a:r>
          </a:p>
          <a:p>
            <a:pPr marL="38100" lvl="0" rtl="0"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endParaRPr lang="en-US" sz="22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marL="38100" lvl="0" rtl="0"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r>
              <a:rPr lang="en-US" sz="22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names = ["Brandon", "Tony", "Ethan", "Maple"]</a:t>
            </a:r>
          </a:p>
          <a:p>
            <a:pPr marL="38100">
              <a:buNone/>
            </a:pPr>
            <a:endParaRPr lang="en-US" sz="22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marL="38100">
              <a:buNone/>
            </a:pPr>
            <a:r>
              <a:rPr lang="en-US" sz="22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for name in names:</a:t>
            </a:r>
          </a:p>
          <a:p>
            <a:pPr marL="38100">
              <a:buNone/>
            </a:pPr>
            <a:r>
              <a:rPr lang="en-US" sz="22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-US" sz="2200" dirty="0" err="1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say_hello</a:t>
            </a:r>
            <a:r>
              <a:rPr lang="en-US" sz="22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(name)</a:t>
            </a:r>
          </a:p>
          <a:p>
            <a:pPr marL="38100">
              <a:buNone/>
            </a:pPr>
            <a:endParaRPr lang="en-US" sz="22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marL="38100">
              <a:buNone/>
            </a:pPr>
            <a:r>
              <a:rPr lang="en-US" sz="22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Pretty clearly separating the data from the use of it. Nice! SO DRY</a:t>
            </a:r>
            <a:endParaRPr lang="en" sz="22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marL="38100" lvl="0" rtl="0"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endParaRPr lang="en" sz="22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606225011"/>
      </p:ext>
    </p:extLst>
  </p:cSld>
  <p:clrMapOvr>
    <a:masterClrMapping/>
  </p:clrMapOvr>
  <p:transition spd="slow">
    <p:cut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 txBox="1">
            <a:spLocks noGrp="1"/>
          </p:cNvSpPr>
          <p:nvPr>
            <p:ph type="title"/>
          </p:nvPr>
        </p:nvSpPr>
        <p:spPr>
          <a:xfrm>
            <a:off x="274319" y="274319"/>
            <a:ext cx="8663939" cy="1086508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7200" b="1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Variable Scope</a:t>
            </a:r>
          </a:p>
        </p:txBody>
      </p:sp>
      <p:sp>
        <p:nvSpPr>
          <p:cNvPr id="134" name="Shape 134"/>
          <p:cNvSpPr txBox="1">
            <a:spLocks noGrp="1"/>
          </p:cNvSpPr>
          <p:nvPr>
            <p:ph type="body" idx="1"/>
          </p:nvPr>
        </p:nvSpPr>
        <p:spPr>
          <a:xfrm>
            <a:off x="274319" y="1360827"/>
            <a:ext cx="8668822" cy="5058939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 lvl="0"/>
            <a:r>
              <a:rPr lang="en" sz="1200" dirty="0">
                <a:solidFill>
                  <a:srgbClr val="0E6E6D"/>
                </a:solidFill>
                <a:latin typeface="Menlo Regular"/>
                <a:ea typeface="Menlo Regular"/>
                <a:cs typeface="Menlo Regular"/>
                <a:sym typeface="courier new"/>
              </a:rPr>
              <a:t># This is a global variable</a:t>
            </a:r>
            <a:endParaRPr lang="en-US" sz="1200" dirty="0">
              <a:solidFill>
                <a:srgbClr val="0E6E6D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/>
            <a:r>
              <a:rPr lang="en" sz="1200" dirty="0">
                <a:solidFill>
                  <a:srgbClr val="0E6E6D"/>
                </a:solidFill>
                <a:latin typeface="Menlo Regular"/>
                <a:ea typeface="Menlo Regular"/>
                <a:cs typeface="Menlo Regular"/>
                <a:sym typeface="courier new"/>
              </a:rPr>
              <a:t>a = 0</a:t>
            </a:r>
            <a:endParaRPr lang="en-US" sz="1200" dirty="0">
              <a:solidFill>
                <a:srgbClr val="0E6E6D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/>
            <a:endParaRPr lang="en-US" sz="1200" dirty="0">
              <a:solidFill>
                <a:srgbClr val="0E6E6D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/>
            <a:r>
              <a:rPr lang="en" sz="1200" dirty="0">
                <a:solidFill>
                  <a:srgbClr val="0E6E6D"/>
                </a:solidFill>
                <a:latin typeface="Menlo Regular"/>
                <a:ea typeface="Menlo Regular"/>
                <a:cs typeface="Menlo Regular"/>
                <a:sym typeface="courier new"/>
              </a:rPr>
              <a:t>if a == 0:   </a:t>
            </a:r>
            <a:endParaRPr lang="en-US" sz="1200" dirty="0">
              <a:solidFill>
                <a:srgbClr val="0E6E6D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/>
            <a:r>
              <a:rPr lang="en-US" sz="1200" dirty="0">
                <a:solidFill>
                  <a:srgbClr val="0E6E6D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" sz="1200" dirty="0">
                <a:solidFill>
                  <a:srgbClr val="0E6E6D"/>
                </a:solidFill>
                <a:latin typeface="Menlo Regular"/>
                <a:ea typeface="Menlo Regular"/>
                <a:cs typeface="Menlo Regular"/>
                <a:sym typeface="courier new"/>
              </a:rPr>
              <a:t># This is still a global variable</a:t>
            </a:r>
            <a:endParaRPr lang="en-US" sz="1200" dirty="0">
              <a:solidFill>
                <a:srgbClr val="0E6E6D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/>
            <a:r>
              <a:rPr lang="en" sz="1200" dirty="0">
                <a:solidFill>
                  <a:srgbClr val="0E6E6D"/>
                </a:solidFill>
                <a:latin typeface="Menlo Regular"/>
                <a:ea typeface="Menlo Regular"/>
                <a:cs typeface="Menlo Regular"/>
                <a:sym typeface="courier new"/>
              </a:rPr>
              <a:t>   </a:t>
            </a:r>
            <a:r>
              <a:rPr lang="en-US" sz="1200" dirty="0">
                <a:solidFill>
                  <a:srgbClr val="0E6E6D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" sz="1200" dirty="0">
                <a:solidFill>
                  <a:srgbClr val="0E6E6D"/>
                </a:solidFill>
                <a:latin typeface="Menlo Regular"/>
                <a:ea typeface="Menlo Regular"/>
                <a:cs typeface="Menlo Regular"/>
                <a:sym typeface="courier new"/>
              </a:rPr>
              <a:t>b = 1</a:t>
            </a:r>
            <a:endParaRPr lang="en-US" sz="1200" dirty="0">
              <a:solidFill>
                <a:srgbClr val="0E6E6D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/>
            <a:endParaRPr lang="en-US" sz="1200" dirty="0">
              <a:solidFill>
                <a:srgbClr val="0E6E6D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/>
            <a:r>
              <a:rPr lang="en" sz="1200" dirty="0">
                <a:solidFill>
                  <a:srgbClr val="0E6E6D"/>
                </a:solidFill>
                <a:latin typeface="Menlo Regular"/>
                <a:ea typeface="Menlo Regular"/>
                <a:cs typeface="Menlo Regular"/>
                <a:sym typeface="courier new"/>
              </a:rPr>
              <a:t>def my_function(c):</a:t>
            </a:r>
            <a:endParaRPr lang="en-US" sz="1200" dirty="0">
              <a:solidFill>
                <a:srgbClr val="0E6E6D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/>
            <a:r>
              <a:rPr lang="en-US" sz="1200" dirty="0">
                <a:solidFill>
                  <a:srgbClr val="0E6E6D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" sz="1200" dirty="0">
                <a:solidFill>
                  <a:srgbClr val="0E6E6D"/>
                </a:solidFill>
                <a:latin typeface="Menlo Regular"/>
                <a:ea typeface="Menlo Regular"/>
                <a:cs typeface="Menlo Regular"/>
                <a:sym typeface="courier new"/>
              </a:rPr>
              <a:t># this is a local variable    </a:t>
            </a:r>
            <a:endParaRPr lang="en-US" sz="1200" dirty="0">
              <a:solidFill>
                <a:srgbClr val="0E6E6D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/>
            <a:r>
              <a:rPr lang="en-US" sz="1200" dirty="0">
                <a:solidFill>
                  <a:srgbClr val="0E6E6D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" sz="1200" dirty="0">
                <a:solidFill>
                  <a:srgbClr val="0E6E6D"/>
                </a:solidFill>
                <a:latin typeface="Menlo Regular"/>
                <a:ea typeface="Menlo Regular"/>
                <a:cs typeface="Menlo Regular"/>
                <a:sym typeface="courier new"/>
              </a:rPr>
              <a:t>d = 3    </a:t>
            </a:r>
            <a:endParaRPr lang="en-US" sz="1200" dirty="0">
              <a:solidFill>
                <a:srgbClr val="0E6E6D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/>
            <a:r>
              <a:rPr lang="en-US" sz="1200" dirty="0">
                <a:solidFill>
                  <a:srgbClr val="0E6E6D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" sz="1200" dirty="0">
                <a:solidFill>
                  <a:srgbClr val="0E6E6D"/>
                </a:solidFill>
                <a:latin typeface="Menlo Regular"/>
                <a:ea typeface="Menlo Regular"/>
                <a:cs typeface="Menlo Regular"/>
                <a:sym typeface="courier new"/>
              </a:rPr>
              <a:t>print(c)    </a:t>
            </a:r>
            <a:endParaRPr lang="en-US" sz="1200" dirty="0">
              <a:solidFill>
                <a:srgbClr val="0E6E6D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/>
            <a:r>
              <a:rPr lang="en-US" sz="1200" dirty="0">
                <a:solidFill>
                  <a:srgbClr val="0E6E6D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" sz="1200" dirty="0">
                <a:solidFill>
                  <a:srgbClr val="0E6E6D"/>
                </a:solidFill>
                <a:latin typeface="Menlo Regular"/>
                <a:ea typeface="Menlo Regular"/>
                <a:cs typeface="Menlo Regular"/>
                <a:sym typeface="courier new"/>
              </a:rPr>
              <a:t>print(d)</a:t>
            </a:r>
            <a:endParaRPr lang="en-US" sz="1200" dirty="0">
              <a:solidFill>
                <a:srgbClr val="0E6E6D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/>
            <a:endParaRPr lang="en-US" sz="1200" dirty="0">
              <a:solidFill>
                <a:srgbClr val="0E6E6D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/>
            <a:r>
              <a:rPr lang="en" sz="1200" dirty="0">
                <a:solidFill>
                  <a:srgbClr val="0E6E6D"/>
                </a:solidFill>
                <a:latin typeface="Menlo Regular"/>
                <a:ea typeface="Menlo Regular"/>
                <a:cs typeface="Menlo Regular"/>
                <a:sym typeface="courier new"/>
              </a:rPr>
              <a:t># Now we call the function, passing the value 7 as the first and only parameter</a:t>
            </a:r>
            <a:endParaRPr lang="en-US" sz="1200" dirty="0">
              <a:solidFill>
                <a:srgbClr val="0E6E6D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/>
            <a:r>
              <a:rPr lang="en" sz="1200" dirty="0">
                <a:solidFill>
                  <a:srgbClr val="0E6E6D"/>
                </a:solidFill>
                <a:latin typeface="Menlo Regular"/>
                <a:ea typeface="Menlo Regular"/>
                <a:cs typeface="Menlo Regular"/>
                <a:sym typeface="courier new"/>
              </a:rPr>
              <a:t>my_function(7)</a:t>
            </a:r>
            <a:endParaRPr lang="en-US" sz="1200" dirty="0">
              <a:solidFill>
                <a:srgbClr val="0E6E6D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/>
            <a:endParaRPr lang="en-US" sz="1200" dirty="0">
              <a:solidFill>
                <a:srgbClr val="0E6E6D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/>
            <a:r>
              <a:rPr lang="en" sz="1200" dirty="0">
                <a:solidFill>
                  <a:srgbClr val="0E6E6D"/>
                </a:solidFill>
                <a:latin typeface="Menlo Regular"/>
                <a:ea typeface="Menlo Regular"/>
                <a:cs typeface="Menlo Regular"/>
                <a:sym typeface="courier new"/>
              </a:rPr>
              <a:t># a and b still exist</a:t>
            </a:r>
            <a:endParaRPr lang="en-US" sz="1200" dirty="0">
              <a:solidFill>
                <a:srgbClr val="0E6E6D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/>
            <a:r>
              <a:rPr lang="en" sz="1200" dirty="0">
                <a:solidFill>
                  <a:srgbClr val="0E6E6D"/>
                </a:solidFill>
                <a:latin typeface="Menlo Regular"/>
                <a:ea typeface="Menlo Regular"/>
                <a:cs typeface="Menlo Regular"/>
                <a:sym typeface="courier new"/>
              </a:rPr>
              <a:t>print(a)</a:t>
            </a:r>
            <a:endParaRPr lang="en-US" sz="1200" dirty="0">
              <a:solidFill>
                <a:srgbClr val="0E6E6D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/>
            <a:r>
              <a:rPr lang="en" sz="1200" dirty="0">
                <a:solidFill>
                  <a:srgbClr val="0E6E6D"/>
                </a:solidFill>
                <a:latin typeface="Menlo Regular"/>
                <a:ea typeface="Menlo Regular"/>
                <a:cs typeface="Menlo Regular"/>
                <a:sym typeface="courier new"/>
              </a:rPr>
              <a:t>print(b)</a:t>
            </a:r>
            <a:endParaRPr lang="en-US" sz="1200" dirty="0">
              <a:solidFill>
                <a:srgbClr val="0E6E6D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/>
            <a:endParaRPr lang="en-US" sz="1200" dirty="0">
              <a:solidFill>
                <a:srgbClr val="0E6E6D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/>
            <a:r>
              <a:rPr lang="en" sz="1200" dirty="0">
                <a:solidFill>
                  <a:srgbClr val="0E6E6D"/>
                </a:solidFill>
                <a:latin typeface="Menlo Regular"/>
                <a:ea typeface="Menlo Regular"/>
                <a:cs typeface="Menlo Regular"/>
                <a:sym typeface="courier new"/>
              </a:rPr>
              <a:t># c and d don't exist anymore -- these statements will give us name errors!</a:t>
            </a:r>
            <a:endParaRPr lang="en-US" sz="1200" dirty="0">
              <a:solidFill>
                <a:srgbClr val="0E6E6D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/>
            <a:r>
              <a:rPr lang="en" sz="1200" dirty="0">
                <a:solidFill>
                  <a:srgbClr val="0E6E6D"/>
                </a:solidFill>
                <a:latin typeface="Menlo Regular"/>
                <a:ea typeface="Menlo Regular"/>
                <a:cs typeface="Menlo Regular"/>
                <a:sym typeface="courier new"/>
              </a:rPr>
              <a:t>print(c)</a:t>
            </a:r>
            <a:endParaRPr lang="en-US" sz="1200" dirty="0">
              <a:solidFill>
                <a:srgbClr val="0E6E6D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/>
            <a:r>
              <a:rPr lang="en" sz="1200" dirty="0">
                <a:solidFill>
                  <a:srgbClr val="0E6E6D"/>
                </a:solidFill>
                <a:latin typeface="Menlo Regular"/>
                <a:ea typeface="Menlo Regular"/>
                <a:cs typeface="Menlo Regular"/>
                <a:sym typeface="courier new"/>
              </a:rPr>
              <a:t>print(d)</a:t>
            </a:r>
            <a:endParaRPr lang="en-US" sz="1200" dirty="0">
              <a:solidFill>
                <a:srgbClr val="0E6E6D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/>
            <a:endParaRPr lang="en-US" sz="1200" dirty="0">
              <a:solidFill>
                <a:srgbClr val="0E6E6D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/>
            <a:r>
              <a:rPr lang="en-US" sz="1200" dirty="0">
                <a:solidFill>
                  <a:srgbClr val="0E6E6D"/>
                </a:solidFill>
                <a:latin typeface="Menlo Regular"/>
                <a:ea typeface="Menlo Regular"/>
                <a:cs typeface="Menlo Regular"/>
                <a:sym typeface="courier new"/>
              </a:rPr>
              <a:t>Taken from http://python-textbok.readthedocs.io/en/1.0/Variables_and_Scope.html</a:t>
            </a:r>
            <a:endParaRPr lang="en" sz="1200" dirty="0">
              <a:solidFill>
                <a:srgbClr val="0E6E6D"/>
              </a:solidFill>
              <a:latin typeface="Menlo Regular"/>
              <a:ea typeface="Menlo Regular"/>
              <a:cs typeface="Menlo Regular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362794825"/>
      </p:ext>
    </p:extLst>
  </p:cSld>
  <p:clrMapOvr>
    <a:masterClrMapping/>
  </p:clrMapOvr>
  <p:transition spd="slow">
    <p:cut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 txBox="1">
            <a:spLocks noGrp="1"/>
          </p:cNvSpPr>
          <p:nvPr>
            <p:ph type="title"/>
          </p:nvPr>
        </p:nvSpPr>
        <p:spPr>
          <a:xfrm>
            <a:off x="457200" y="274636"/>
            <a:ext cx="8229600" cy="132556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96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Exercise</a:t>
            </a:r>
            <a:r>
              <a:rPr lang="en" b="0" dirty="0">
                <a:latin typeface="Ubuntu"/>
                <a:ea typeface="Ubuntu"/>
                <a:cs typeface="Ubuntu"/>
                <a:sym typeface="Ubuntu"/>
              </a:rPr>
              <a:t> </a:t>
            </a:r>
          </a:p>
        </p:txBody>
      </p:sp>
      <p:sp>
        <p:nvSpPr>
          <p:cNvPr id="220" name="Shape 22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342900" indent="-342900"/>
            <a:r>
              <a:rPr lang="en-US" sz="2400" dirty="0">
                <a:solidFill>
                  <a:srgbClr val="000000"/>
                </a:solidFill>
                <a:sym typeface="Open Sans"/>
              </a:rPr>
              <a:t>Write your own method!</a:t>
            </a:r>
          </a:p>
          <a:p>
            <a:pPr>
              <a:buNone/>
            </a:pPr>
            <a:endParaRPr lang="en-US" sz="2400" dirty="0">
              <a:solidFill>
                <a:srgbClr val="000000"/>
              </a:solidFill>
              <a:sym typeface="Open Sans"/>
            </a:endParaRPr>
          </a:p>
          <a:p>
            <a:pPr marL="342900" indent="-342900"/>
            <a:r>
              <a:rPr lang="en-US" sz="2400" dirty="0">
                <a:solidFill>
                  <a:srgbClr val="000000"/>
                </a:solidFill>
                <a:sym typeface="Open Sans"/>
              </a:rPr>
              <a:t>Try to write another method that calls the first method.</a:t>
            </a:r>
          </a:p>
          <a:p>
            <a:pPr marL="342900" indent="-342900"/>
            <a:endParaRPr lang="en-US" sz="2400" dirty="0">
              <a:solidFill>
                <a:srgbClr val="000000"/>
              </a:solidFill>
              <a:sym typeface="Open Sans"/>
            </a:endParaRPr>
          </a:p>
          <a:p>
            <a:pPr marL="342900" indent="-342900"/>
            <a:r>
              <a:rPr lang="en-US" sz="2400" dirty="0">
                <a:solidFill>
                  <a:srgbClr val="000000"/>
                </a:solidFill>
                <a:sym typeface="Open Sans"/>
              </a:rPr>
              <a:t>Why might you want to do this?</a:t>
            </a:r>
          </a:p>
          <a:p>
            <a:pPr marL="342900" indent="-342900"/>
            <a:endParaRPr lang="en-US" sz="2400" dirty="0">
              <a:solidFill>
                <a:srgbClr val="000000"/>
              </a:solidFill>
              <a:sym typeface="Open Sans"/>
            </a:endParaRPr>
          </a:p>
          <a:p>
            <a:pPr marL="342900" indent="-342900"/>
            <a:r>
              <a:rPr lang="en-US" sz="2400" dirty="0">
                <a:solidFill>
                  <a:srgbClr val="000000"/>
                </a:solidFill>
                <a:sym typeface="Open Sans"/>
              </a:rPr>
              <a:t>Share with </a:t>
            </a:r>
            <a:r>
              <a:rPr lang="en-US" sz="2400">
                <a:solidFill>
                  <a:srgbClr val="000000"/>
                </a:solidFill>
                <a:sym typeface="Open Sans"/>
              </a:rPr>
              <a:t>your neighbor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1368190142"/>
      </p:ext>
    </p:extLst>
  </p:cSld>
  <p:clrMapOvr>
    <a:masterClrMapping/>
  </p:clrMapOvr>
  <p:transition spd="slow">
    <p:cut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 txBox="1">
            <a:spLocks noGrp="1"/>
          </p:cNvSpPr>
          <p:nvPr>
            <p:ph type="title"/>
          </p:nvPr>
        </p:nvSpPr>
        <p:spPr>
          <a:xfrm>
            <a:off x="457200" y="274636"/>
            <a:ext cx="8229600" cy="132556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96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Exercise</a:t>
            </a:r>
            <a:r>
              <a:rPr lang="en" b="0" dirty="0">
                <a:latin typeface="Ubuntu"/>
                <a:ea typeface="Ubuntu"/>
                <a:cs typeface="Ubuntu"/>
                <a:sym typeface="Ubuntu"/>
              </a:rPr>
              <a:t> </a:t>
            </a:r>
          </a:p>
        </p:txBody>
      </p:sp>
      <p:sp>
        <p:nvSpPr>
          <p:cNvPr id="220" name="Shape 22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2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Create a </a:t>
            </a:r>
            <a:r>
              <a:rPr lang="en" sz="2200" b="1" dirty="0">
                <a:solidFill>
                  <a:schemeClr val="bg2"/>
                </a:solidFill>
                <a:latin typeface="Open Sans"/>
                <a:ea typeface="Open Sans"/>
                <a:cs typeface="Open Sans"/>
                <a:sym typeface="Open Sans"/>
              </a:rPr>
              <a:t>collection</a:t>
            </a:r>
            <a:r>
              <a:rPr lang="en" sz="2200" dirty="0">
                <a:solidFill>
                  <a:schemeClr val="bg2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22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of </a:t>
            </a:r>
            <a:r>
              <a:rPr lang="en-US" sz="22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texts and metadata about them. Then, print out information about those texts using a method. </a:t>
            </a:r>
          </a:p>
          <a:p>
            <a:pPr lvl="0" rtl="0">
              <a:spcBef>
                <a:spcPts val="0"/>
              </a:spcBef>
              <a:buNone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Example Data for your Collection:</a:t>
            </a:r>
          </a:p>
          <a:p>
            <a:pPr lvl="0" rtl="0">
              <a:spcBef>
                <a:spcPts val="0"/>
              </a:spcBef>
              <a:buNone/>
            </a:pPr>
            <a:endParaRPr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200" dirty="0">
                <a:solidFill>
                  <a:srgbClr val="00000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Jane Eyre, 1847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200" dirty="0">
                <a:solidFill>
                  <a:srgbClr val="00000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Cane, 1923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200" dirty="0">
                <a:solidFill>
                  <a:srgbClr val="00000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Wide Sargasso Sea, 1966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200" dirty="0">
                <a:solidFill>
                  <a:srgbClr val="00000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Citizen: An American Lyric, 2014</a:t>
            </a:r>
          </a:p>
          <a:p>
            <a:pPr>
              <a:spcBef>
                <a:spcPts val="0"/>
              </a:spcBef>
              <a:buNone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>
              <a:buNone/>
            </a:pPr>
            <a:r>
              <a:rPr 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Open Sans"/>
              </a:rPr>
              <a:t>Example output you might aim for: </a:t>
            </a:r>
          </a:p>
          <a:p>
            <a:pPr lvl="0">
              <a:buNone/>
            </a:pPr>
            <a:endParaRPr lang="en-US" sz="22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  <a:sym typeface="Open Sans"/>
            </a:endParaRPr>
          </a:p>
          <a:p>
            <a:pPr lvl="0">
              <a:buNone/>
            </a:pPr>
            <a:r>
              <a:rPr 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Open Sans"/>
              </a:rPr>
              <a:t>Jane Eyre was published in 1847.</a:t>
            </a:r>
          </a:p>
          <a:p>
            <a:pPr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  <p:transition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72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Loops &amp; Iterators</a:t>
            </a:r>
            <a:r>
              <a:rPr lang="en-US" sz="72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:</a:t>
            </a:r>
            <a:endParaRPr lang="en" sz="2800" b="0" dirty="0">
              <a:solidFill>
                <a:schemeClr val="bg2">
                  <a:lumMod val="75000"/>
                </a:schemeClr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buNone/>
            </a:pPr>
            <a:r>
              <a:rPr lang="en" sz="2000" dirty="0">
                <a:solidFill>
                  <a:schemeClr val="bg2">
                    <a:lumMod val="75000"/>
                  </a:schemeClr>
                </a:solidFill>
                <a:latin typeface="Ubuntu"/>
                <a:ea typeface="Ubuntu"/>
                <a:cs typeface="Ubuntu"/>
                <a:sym typeface="Ubuntu"/>
              </a:rPr>
              <a:t>repeating yourself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Ubuntu"/>
                <a:ea typeface="Ubuntu"/>
                <a:cs typeface="Ubuntu"/>
                <a:sym typeface="Ubuntu"/>
              </a:rPr>
              <a:t>!</a:t>
            </a:r>
          </a:p>
          <a:p>
            <a:pPr lvl="0">
              <a:buNone/>
            </a:pPr>
            <a:endParaRPr lang="en-US" sz="20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" sz="20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&gt;&gt;&gt; </a:t>
            </a:r>
            <a:r>
              <a:rPr lang="en" sz="2000" dirty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fruits[0</a:t>
            </a:r>
            <a:r>
              <a:rPr lang="en-US" sz="2000" dirty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]</a:t>
            </a:r>
          </a:p>
          <a:p>
            <a:pPr lvl="0">
              <a:buNone/>
            </a:pPr>
            <a:r>
              <a:rPr lang="en-US" sz="20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'k</a:t>
            </a:r>
            <a:r>
              <a:rPr lang="en" sz="20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iwi</a:t>
            </a:r>
            <a:r>
              <a:rPr lang="en-US" sz="20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'</a:t>
            </a:r>
            <a:endParaRPr lang="en" sz="20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endParaRPr sz="20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0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&gt;&gt;&gt; </a:t>
            </a:r>
            <a:r>
              <a:rPr lang="en" sz="2000" dirty="0">
                <a:solidFill>
                  <a:srgbClr val="0B5394"/>
                </a:solidFill>
                <a:latin typeface="Menlo Regular"/>
                <a:ea typeface="Menlo Regular"/>
                <a:cs typeface="Menlo Regular"/>
                <a:sym typeface="Courier New"/>
              </a:rPr>
              <a:t>fruits[1]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0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'</a:t>
            </a:r>
            <a:r>
              <a:rPr lang="en" sz="20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strawberry</a:t>
            </a:r>
            <a:r>
              <a:rPr lang="en-US" sz="20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'</a:t>
            </a:r>
            <a:endParaRPr lang="en" sz="20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endParaRPr sz="20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0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&gt;&gt;&gt; </a:t>
            </a:r>
            <a:r>
              <a:rPr lang="en" sz="2000" dirty="0">
                <a:solidFill>
                  <a:srgbClr val="0B5394"/>
                </a:solidFill>
                <a:latin typeface="Menlo Regular"/>
                <a:ea typeface="Menlo Regular"/>
                <a:cs typeface="Menlo Regular"/>
                <a:sym typeface="Courier New"/>
              </a:rPr>
              <a:t>fruits[2]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0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'</a:t>
            </a:r>
            <a:r>
              <a:rPr lang="en" sz="20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plum</a:t>
            </a:r>
            <a:r>
              <a:rPr lang="en-US" sz="20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'</a:t>
            </a:r>
            <a:endParaRPr lang="en" sz="20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endParaRPr lang="en" sz="20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endParaRPr lang="en-US" sz="240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en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this isn't fun or efficient!</a:t>
            </a:r>
          </a:p>
          <a:p>
            <a:pPr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  <p:transition spd="slow">
    <p:cut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 txBox="1">
            <a:spLocks noGrp="1"/>
          </p:cNvSpPr>
          <p:nvPr>
            <p:ph type="title"/>
          </p:nvPr>
        </p:nvSpPr>
        <p:spPr>
          <a:xfrm>
            <a:off x="457200" y="274636"/>
            <a:ext cx="8229600" cy="1325564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96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An Answer</a:t>
            </a:r>
            <a:endParaRPr lang="en" b="0" dirty="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26" name="Shape 22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buNone/>
            </a:pPr>
            <a:r>
              <a:rPr lang="en-US" sz="18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texts = {</a:t>
            </a:r>
          </a:p>
          <a:p>
            <a:pPr lvl="0">
              <a:buNone/>
            </a:pPr>
            <a:r>
              <a:rPr lang="en-US" sz="18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-US" sz="18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"Jane Eyre"</a:t>
            </a:r>
            <a:r>
              <a:rPr lang="en-US" sz="18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: </a:t>
            </a:r>
            <a:r>
              <a:rPr lang="en-US" sz="18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"1847"</a:t>
            </a:r>
            <a:r>
              <a:rPr lang="en-US" sz="18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,    </a:t>
            </a:r>
          </a:p>
          <a:p>
            <a:pPr lvl="0">
              <a:buNone/>
            </a:pPr>
            <a:r>
              <a:rPr lang="en-US" sz="18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-US" sz="18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"Cane"</a:t>
            </a:r>
            <a:r>
              <a:rPr lang="en-US" sz="18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: </a:t>
            </a:r>
            <a:r>
              <a:rPr lang="en-US" sz="18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"1923"</a:t>
            </a:r>
            <a:r>
              <a:rPr lang="en-US" sz="18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,    </a:t>
            </a:r>
          </a:p>
          <a:p>
            <a:pPr lvl="0">
              <a:buNone/>
            </a:pPr>
            <a:r>
              <a:rPr lang="en-US" sz="18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-US" sz="18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"Wide Sargasso Sea"</a:t>
            </a:r>
            <a:r>
              <a:rPr lang="en-US" sz="18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: </a:t>
            </a:r>
            <a:r>
              <a:rPr lang="en-US" sz="18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"1966"</a:t>
            </a:r>
            <a:r>
              <a:rPr lang="en-US" sz="18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,    </a:t>
            </a:r>
          </a:p>
          <a:p>
            <a:pPr lvl="0">
              <a:buNone/>
            </a:pPr>
            <a:r>
              <a:rPr lang="en-US" sz="18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-US" sz="18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"Citizen: An American Lyrics"</a:t>
            </a:r>
            <a:r>
              <a:rPr lang="en-US" sz="18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: </a:t>
            </a:r>
            <a:r>
              <a:rPr lang="en-US" sz="18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"2014"</a:t>
            </a:r>
          </a:p>
          <a:p>
            <a:pPr lvl="0">
              <a:buNone/>
            </a:pPr>
            <a:r>
              <a:rPr lang="en-US" sz="18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}</a:t>
            </a:r>
          </a:p>
          <a:p>
            <a:pPr lvl="0">
              <a:buNone/>
            </a:pPr>
            <a:endParaRPr lang="en-US" sz="18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18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for title, date in </a:t>
            </a:r>
            <a:r>
              <a:rPr lang="en-US" sz="1800" dirty="0" err="1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texts.items</a:t>
            </a:r>
            <a:r>
              <a:rPr lang="en-US" sz="18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():</a:t>
            </a:r>
          </a:p>
          <a:p>
            <a:pPr lvl="0">
              <a:buNone/>
            </a:pPr>
            <a:r>
              <a:rPr lang="en-US" sz="18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	print(title + </a:t>
            </a:r>
            <a:r>
              <a:rPr lang="en-US" sz="18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 was published in "</a:t>
            </a:r>
            <a:r>
              <a:rPr lang="en-US" sz="18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 + date)</a:t>
            </a:r>
            <a:endParaRPr lang="en" sz="18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</p:txBody>
      </p:sp>
    </p:spTree>
  </p:cSld>
  <p:clrMapOvr>
    <a:masterClrMapping/>
  </p:clrMapOvr>
  <p:transition spd="slow">
    <p:cut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 txBox="1">
            <a:spLocks noGrp="1"/>
          </p:cNvSpPr>
          <p:nvPr>
            <p:ph type="title"/>
          </p:nvPr>
        </p:nvSpPr>
        <p:spPr>
          <a:xfrm>
            <a:off x="457200" y="274636"/>
            <a:ext cx="8229600" cy="1325564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96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Real World</a:t>
            </a:r>
            <a:endParaRPr lang="en" b="0" dirty="0"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8B1E3A7F-ED52-8148-A79A-2335AC9DFE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00200"/>
            <a:ext cx="9186406" cy="5741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226074"/>
      </p:ext>
    </p:extLst>
  </p:cSld>
  <p:clrMapOvr>
    <a:masterClrMapping/>
  </p:clrMapOvr>
  <p:transition spd="slow">
    <p:cut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6300" y="0"/>
            <a:ext cx="48348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69949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 txBox="1">
            <a:spLocks noGrp="1"/>
          </p:cNvSpPr>
          <p:nvPr>
            <p:ph type="title"/>
          </p:nvPr>
        </p:nvSpPr>
        <p:spPr>
          <a:xfrm>
            <a:off x="457200" y="274636"/>
            <a:ext cx="8229600" cy="132556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96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Exercise</a:t>
            </a:r>
          </a:p>
        </p:txBody>
      </p:sp>
      <p:sp>
        <p:nvSpPr>
          <p:cNvPr id="232" name="Shape 23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2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Create a variable representing the traveller's year of origin (e.g., </a:t>
            </a:r>
            <a:r>
              <a:rPr lang="en" sz="22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year = 2000</a:t>
            </a:r>
            <a:r>
              <a:rPr lang="en" sz="22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) and greet our strange visitor with a different message if he is from the distant past (before 1900), the present era (1900-2020) or from the far future (beyond 2020).</a:t>
            </a:r>
          </a:p>
          <a:p>
            <a:pPr>
              <a:spcBef>
                <a:spcPts val="0"/>
              </a:spcBef>
              <a:buNone/>
            </a:pPr>
            <a:endParaRPr lang="en-US" dirty="0"/>
          </a:p>
          <a:p>
            <a:pPr>
              <a:spcBef>
                <a:spcPts val="0"/>
              </a:spcBef>
              <a:buNone/>
            </a:pPr>
            <a:r>
              <a:rPr lang="en-US" dirty="0"/>
              <a:t>This can be the against cleaning comparison exercise</a:t>
            </a:r>
            <a:endParaRPr dirty="0"/>
          </a:p>
        </p:txBody>
      </p:sp>
    </p:spTree>
  </p:cSld>
  <p:clrMapOvr>
    <a:masterClrMapping/>
  </p:clrMapOvr>
  <p:transition spd="slow">
    <p:cut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 txBox="1">
            <a:spLocks noGrp="1"/>
          </p:cNvSpPr>
          <p:nvPr>
            <p:ph type="title"/>
          </p:nvPr>
        </p:nvSpPr>
        <p:spPr>
          <a:xfrm>
            <a:off x="457200" y="274636"/>
            <a:ext cx="8229600" cy="132556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96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An Answer</a:t>
            </a:r>
            <a:endParaRPr lang="en" b="0" dirty="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38" name="Shape 23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year = </a:t>
            </a:r>
            <a:r>
              <a:rPr lang="en" sz="20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2000</a:t>
            </a:r>
          </a:p>
          <a:p>
            <a:pPr lvl="0" rtl="0">
              <a:spcBef>
                <a:spcPts val="0"/>
              </a:spcBef>
              <a:buNone/>
            </a:pPr>
            <a:endParaRPr sz="20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if year &lt; </a:t>
            </a:r>
            <a:r>
              <a:rPr lang="en" sz="20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1900: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  </a:t>
            </a:r>
            <a:r>
              <a:rPr lang="en" sz="20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print</a:t>
            </a:r>
            <a:r>
              <a:rPr lang="en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(</a:t>
            </a:r>
            <a:r>
              <a:rPr lang="en" sz="20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"Tell me of the past!</a:t>
            </a:r>
            <a:r>
              <a:rPr lang="en-US" sz="20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r>
              <a:rPr lang="en" sz="20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elif year &gt;= </a:t>
            </a:r>
            <a:r>
              <a:rPr lang="en" sz="20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1900</a:t>
            </a:r>
            <a:r>
              <a:rPr lang="en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 and year &lt;= </a:t>
            </a:r>
            <a:r>
              <a:rPr lang="en" sz="20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2020: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  </a:t>
            </a:r>
            <a:r>
              <a:rPr lang="en" sz="20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print</a:t>
            </a:r>
            <a:r>
              <a:rPr lang="en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(</a:t>
            </a:r>
            <a:r>
              <a:rPr lang="en" sz="20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"I wish you were from a cooler era.</a:t>
            </a:r>
            <a:r>
              <a:rPr lang="en-US" sz="20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r>
              <a:rPr lang="en" sz="20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)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e</a:t>
            </a:r>
            <a:r>
              <a:rPr lang="en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lse: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  </a:t>
            </a:r>
            <a:r>
              <a:rPr lang="en" sz="20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print</a:t>
            </a:r>
            <a:r>
              <a:rPr lang="en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(</a:t>
            </a:r>
            <a:r>
              <a:rPr lang="en" sz="20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"Hello, future traveller.</a:t>
            </a:r>
            <a:r>
              <a:rPr lang="en-US" sz="20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r>
              <a:rPr lang="en" sz="20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)</a:t>
            </a:r>
          </a:p>
          <a:p>
            <a:pPr lvl="0" rtl="0">
              <a:spcBef>
                <a:spcPts val="0"/>
              </a:spcBef>
              <a:buNone/>
            </a:pPr>
            <a:endParaRPr lang="en" sz="20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endParaRPr sz="20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>
              <a:spcBef>
                <a:spcPts val="0"/>
              </a:spcBef>
              <a:buNone/>
            </a:pPr>
            <a:r>
              <a:rPr lang="en" dirty="0">
                <a:latin typeface="Open Sans"/>
                <a:ea typeface="Open Sans"/>
                <a:cs typeface="Open Sans"/>
                <a:sym typeface="Open Sans"/>
              </a:rPr>
              <a:t>Rewrite (refactor) as a method to test different years</a:t>
            </a:r>
          </a:p>
        </p:txBody>
      </p:sp>
    </p:spTree>
  </p:cSld>
  <p:clrMapOvr>
    <a:masterClrMapping/>
  </p:clrMapOvr>
  <p:transition spd="slow">
    <p:cut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 txBox="1">
            <a:spLocks noGrp="1"/>
          </p:cNvSpPr>
          <p:nvPr>
            <p:ph type="title"/>
          </p:nvPr>
        </p:nvSpPr>
        <p:spPr>
          <a:xfrm>
            <a:off x="457200" y="274636"/>
            <a:ext cx="8229600" cy="1449078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5000" dirty="0">
                <a:solidFill>
                  <a:srgbClr val="FF0000"/>
                </a:solidFill>
                <a:latin typeface="Yanone Kaffeesatz Bold"/>
                <a:cs typeface="Yanone Kaffeesatz Bold"/>
              </a:rPr>
              <a:t>An Answer:</a:t>
            </a:r>
            <a:r>
              <a:rPr lang="en" sz="5000" dirty="0"/>
              <a:t> </a:t>
            </a:r>
            <a:r>
              <a:rPr lang="en" sz="5000" dirty="0">
                <a:solidFill>
                  <a:schemeClr val="bg2"/>
                </a:solidFill>
                <a:latin typeface="Ubuntu"/>
                <a:cs typeface="Ubuntu"/>
              </a:rPr>
              <a:t>improved</a:t>
            </a:r>
          </a:p>
        </p:txBody>
      </p:sp>
      <p:sp>
        <p:nvSpPr>
          <p:cNvPr id="244" name="Shape 24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1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def </a:t>
            </a:r>
            <a:r>
              <a:rPr lang="en" sz="2100" dirty="0">
                <a:solidFill>
                  <a:srgbClr val="84000C"/>
                </a:solidFill>
                <a:latin typeface="Menlo Regular"/>
                <a:ea typeface="Menlo Regular"/>
                <a:cs typeface="Menlo Regular"/>
                <a:sym typeface="Courier New"/>
              </a:rPr>
              <a:t>greeting</a:t>
            </a:r>
            <a:r>
              <a:rPr lang="en" sz="21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(year):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1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  if year &lt; </a:t>
            </a:r>
            <a:r>
              <a:rPr lang="en" sz="21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1900: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1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    </a:t>
            </a:r>
            <a:r>
              <a:rPr lang="en" sz="21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print(</a:t>
            </a:r>
            <a:r>
              <a:rPr lang="en" sz="21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"Tell me of the past!</a:t>
            </a:r>
            <a:r>
              <a:rPr lang="en-US" sz="21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r>
              <a:rPr lang="en" sz="21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1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  elif year &gt;= </a:t>
            </a:r>
            <a:r>
              <a:rPr lang="en" sz="21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1900</a:t>
            </a:r>
            <a:r>
              <a:rPr lang="en" sz="21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 and year &lt;= </a:t>
            </a:r>
            <a:r>
              <a:rPr lang="en" sz="21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2020: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1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    print(</a:t>
            </a:r>
            <a:r>
              <a:rPr lang="en" sz="21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"I wish you were from a cooler era.</a:t>
            </a:r>
            <a:r>
              <a:rPr lang="en-US" sz="21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r>
              <a:rPr lang="en" sz="21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1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  else: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1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    print(</a:t>
            </a:r>
            <a:r>
              <a:rPr lang="en" sz="21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"Hello, future traveller.</a:t>
            </a:r>
            <a:r>
              <a:rPr lang="en-US" sz="21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r>
              <a:rPr lang="en" sz="21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)</a:t>
            </a:r>
          </a:p>
          <a:p>
            <a:pPr lvl="0" rtl="0">
              <a:spcBef>
                <a:spcPts val="0"/>
              </a:spcBef>
              <a:buNone/>
            </a:pPr>
            <a:endParaRPr lang="en" sz="21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endParaRPr sz="1200" dirty="0"/>
          </a:p>
          <a:p>
            <a:pPr lvl="0" rtl="0">
              <a:spcBef>
                <a:spcPts val="0"/>
              </a:spcBef>
              <a:buNone/>
            </a:pPr>
            <a:r>
              <a:rPr lang="en-US" sz="2200" dirty="0"/>
              <a:t>g</a:t>
            </a:r>
            <a:r>
              <a:rPr lang="en" sz="2200" dirty="0"/>
              <a:t>reeting(1878)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200" dirty="0"/>
              <a:t>g</a:t>
            </a:r>
            <a:r>
              <a:rPr lang="en" sz="2200" dirty="0"/>
              <a:t>reeting(2013)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200" dirty="0"/>
              <a:t>g</a:t>
            </a:r>
            <a:r>
              <a:rPr lang="en" sz="2200" dirty="0"/>
              <a:t>reeting(3000)</a:t>
            </a:r>
          </a:p>
        </p:txBody>
      </p:sp>
    </p:spTree>
  </p:cSld>
  <p:clrMapOvr>
    <a:masterClrMapping/>
  </p:clrMapOvr>
  <p:transition spd="slow">
    <p:cut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990600"/>
            <a:ext cx="7620000" cy="486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70786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 txBox="1">
            <a:spLocks noGrp="1"/>
          </p:cNvSpPr>
          <p:nvPr>
            <p:ph type="title"/>
          </p:nvPr>
        </p:nvSpPr>
        <p:spPr>
          <a:xfrm>
            <a:off x="457200" y="274636"/>
            <a:ext cx="8229600" cy="132556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9600" dirty="0">
                <a:solidFill>
                  <a:srgbClr val="FF0000"/>
                </a:solidFill>
                <a:latin typeface="Yanone Kaffeesatz Bold"/>
                <a:cs typeface="Yanone Kaffeesatz Bold"/>
              </a:rPr>
              <a:t>Exercise</a:t>
            </a:r>
            <a:endParaRPr lang="en" dirty="0"/>
          </a:p>
        </p:txBody>
      </p:sp>
      <p:sp>
        <p:nvSpPr>
          <p:cNvPr id="250" name="Shape 25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2000" dirty="0">
                <a:solidFill>
                  <a:srgbClr val="000000"/>
                </a:solidFill>
              </a:rPr>
              <a:t>Create a collection of 19th- and 20th-century authors (or historical/political figures if that's your bag!) and their birth dates (historical accuracy doesn't matter).  An example: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endParaRPr sz="2000" dirty="0">
              <a:solidFill>
                <a:srgbClr val="000000"/>
              </a:solidFill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20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birth_dates = </a:t>
            </a:r>
            <a:r>
              <a:rPr lang="en" sz="20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{"Wallace Stevens</a:t>
            </a:r>
            <a:r>
              <a:rPr lang="en-US" sz="20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r>
              <a:rPr lang="en" sz="20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:</a:t>
            </a:r>
            <a:r>
              <a:rPr lang="en" sz="20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 </a:t>
            </a:r>
            <a:r>
              <a:rPr lang="en" sz="20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1879</a:t>
            </a:r>
            <a:r>
              <a:rPr lang="en" sz="20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}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endParaRPr sz="20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2000" dirty="0">
                <a:solidFill>
                  <a:srgbClr val="000000"/>
                </a:solidFill>
              </a:rPr>
              <a:t>Count the number of 19th-century birth dates and the number of 20th-century birth dates, then print the results like: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endParaRPr sz="2000" dirty="0">
              <a:solidFill>
                <a:srgbClr val="000000"/>
              </a:solidFill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20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There are 3 19th-c. births and 2 20th-c. births in my collection.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endParaRPr sz="2000" dirty="0">
              <a:solidFill>
                <a:srgbClr val="000000"/>
              </a:solidFill>
            </a:endParaRPr>
          </a:p>
          <a:p>
            <a:pPr>
              <a:spcBef>
                <a:spcPts val="0"/>
              </a:spcBef>
              <a:buNone/>
            </a:pPr>
            <a:endParaRPr sz="2000" dirty="0"/>
          </a:p>
        </p:txBody>
      </p:sp>
    </p:spTree>
  </p:cSld>
  <p:clrMapOvr>
    <a:masterClrMapping/>
  </p:clrMapOvr>
  <p:transition spd="slow">
    <p:cut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 txBox="1">
            <a:spLocks noGrp="1"/>
          </p:cNvSpPr>
          <p:nvPr>
            <p:ph type="title"/>
          </p:nvPr>
        </p:nvSpPr>
        <p:spPr>
          <a:xfrm>
            <a:off x="457200" y="274636"/>
            <a:ext cx="8229600" cy="132556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9600" dirty="0">
                <a:solidFill>
                  <a:srgbClr val="FF0000"/>
                </a:solidFill>
                <a:latin typeface="Yanone Kaffeesatz Bold"/>
                <a:cs typeface="Yanone Kaffeesatz Bold"/>
              </a:rPr>
              <a:t>An Answer</a:t>
            </a:r>
            <a:endParaRPr lang="en" sz="9600" dirty="0">
              <a:solidFill>
                <a:srgbClr val="FF0000"/>
              </a:solidFill>
              <a:latin typeface="Yanone Kaffeesatz Bold"/>
              <a:cs typeface="Yanone Kaffeesatz Bold"/>
            </a:endParaRPr>
          </a:p>
        </p:txBody>
      </p:sp>
      <p:sp>
        <p:nvSpPr>
          <p:cNvPr id="256" name="Shape 25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21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birth_dates = {</a:t>
            </a:r>
            <a:r>
              <a:rPr lang="en" sz="21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'Wallace Stevens</a:t>
            </a:r>
            <a:r>
              <a:rPr lang="en-US" sz="21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'</a:t>
            </a:r>
            <a:r>
              <a:rPr lang="en" sz="21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:</a:t>
            </a:r>
            <a:r>
              <a:rPr lang="en" sz="21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 </a:t>
            </a:r>
            <a:r>
              <a:rPr lang="en" sz="21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1897</a:t>
            </a:r>
            <a:r>
              <a:rPr lang="en" sz="21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, </a:t>
            </a:r>
            <a:r>
              <a:rPr lang="en-US" sz="21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'Brandon</a:t>
            </a:r>
            <a:r>
              <a:rPr lang="en" sz="21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 </a:t>
            </a:r>
            <a:r>
              <a:rPr lang="en-US" sz="21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Walsh</a:t>
            </a:r>
            <a:r>
              <a:rPr lang="en-US" sz="22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'</a:t>
            </a:r>
            <a:r>
              <a:rPr lang="en" sz="22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: </a:t>
            </a:r>
            <a:r>
              <a:rPr lang="en" sz="22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1977</a:t>
            </a:r>
            <a:r>
              <a:rPr lang="en" sz="22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}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endParaRPr sz="10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22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nineteenth_count = </a:t>
            </a:r>
            <a:r>
              <a:rPr lang="en" sz="22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0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22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twentieth_count = </a:t>
            </a:r>
            <a:r>
              <a:rPr lang="en" sz="22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0</a:t>
            </a:r>
            <a:r>
              <a:rPr lang="en" sz="22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 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endParaRPr lang="en" sz="22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22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for person, </a:t>
            </a:r>
            <a:r>
              <a:rPr lang="en-US" sz="2200" dirty="0" err="1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b_date</a:t>
            </a:r>
            <a:r>
              <a:rPr lang="en-US" sz="22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 in </a:t>
            </a:r>
            <a:r>
              <a:rPr lang="en-US" sz="2200" dirty="0" err="1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birth_dates.items</a:t>
            </a:r>
            <a:r>
              <a:rPr lang="en-US" sz="22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():</a:t>
            </a:r>
            <a:endParaRPr lang="en" sz="22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22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  if b_date &lt; </a:t>
            </a:r>
            <a:r>
              <a:rPr lang="en" sz="22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1900: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22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    nineteenth_count += </a:t>
            </a:r>
            <a:r>
              <a:rPr lang="en" sz="22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1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22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  else: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22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    twentieth_count += </a:t>
            </a:r>
            <a:r>
              <a:rPr lang="en" sz="22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1</a:t>
            </a:r>
            <a:endParaRPr lang="en" sz="22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endParaRPr sz="1800" b="1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>
              <a:spcBef>
                <a:spcPts val="0"/>
              </a:spcBef>
              <a:buNone/>
            </a:pPr>
            <a:endParaRPr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slow">
    <p:cut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 txBox="1">
            <a:spLocks noGrp="1"/>
          </p:cNvSpPr>
          <p:nvPr>
            <p:ph type="title"/>
          </p:nvPr>
        </p:nvSpPr>
        <p:spPr>
          <a:xfrm>
            <a:off x="457200" y="274636"/>
            <a:ext cx="8229600" cy="132556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en-US" sz="5000" dirty="0">
                <a:solidFill>
                  <a:srgbClr val="FF0000"/>
                </a:solidFill>
                <a:latin typeface="Yanone Kaffeesatz Bold"/>
                <a:cs typeface="Yanone Kaffeesatz Bold"/>
              </a:rPr>
              <a:t>An Answer: </a:t>
            </a:r>
            <a:r>
              <a:rPr lang="en-US" sz="5000" dirty="0">
                <a:solidFill>
                  <a:schemeClr val="bg2"/>
                </a:solidFill>
                <a:latin typeface="Ubuntu"/>
                <a:cs typeface="Ubuntu"/>
              </a:rPr>
              <a:t>continued</a:t>
            </a:r>
            <a:endParaRPr lang="en" sz="5000" dirty="0">
              <a:solidFill>
                <a:schemeClr val="bg2"/>
              </a:solidFill>
              <a:latin typeface="Ubuntu"/>
              <a:cs typeface="Ubuntu"/>
            </a:endParaRPr>
          </a:p>
        </p:txBody>
      </p:sp>
      <p:sp>
        <p:nvSpPr>
          <p:cNvPr id="262" name="Shape 26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print(</a:t>
            </a:r>
            <a:r>
              <a:rPr lang="en" sz="24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"There are " 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+ str(nineteenth_count) + </a:t>
            </a:r>
            <a:r>
              <a:rPr lang="en" sz="24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 19th-c. births and " 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+ str(twentieth_count) + </a:t>
            </a:r>
            <a:r>
              <a:rPr lang="en" sz="24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 20th-c. births in my collection.</a:t>
            </a:r>
            <a:r>
              <a:rPr lang="en-US" sz="24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r>
              <a:rPr lang="en" sz="24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)</a:t>
            </a:r>
          </a:p>
          <a:p>
            <a:pPr lvl="0" rtl="0">
              <a:spcBef>
                <a:spcPts val="0"/>
              </a:spcBef>
              <a:buNone/>
            </a:pPr>
            <a:endParaRPr sz="2400" dirty="0"/>
          </a:p>
          <a:p>
            <a:pPr>
              <a:spcBef>
                <a:spcPts val="0"/>
              </a:spcBef>
              <a:buNone/>
            </a:pPr>
            <a:r>
              <a:rPr lang="en" sz="2000" dirty="0">
                <a:solidFill>
                  <a:srgbClr val="000000"/>
                </a:solidFill>
              </a:rPr>
              <a:t>How might you expand this to capture additional centuries?  Decades?</a:t>
            </a:r>
          </a:p>
        </p:txBody>
      </p:sp>
    </p:spTree>
  </p:cSld>
  <p:clrMapOvr>
    <a:masterClrMapping/>
  </p:clrMapOvr>
  <p:transition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72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for loop</a:t>
            </a:r>
            <a:r>
              <a:rPr lang="en-US" sz="72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: </a:t>
            </a:r>
            <a:r>
              <a:rPr lang="en" sz="2800" b="0" dirty="0">
                <a:solidFill>
                  <a:srgbClr val="4D4D4D"/>
                </a:solidFill>
                <a:latin typeface="Ubuntu"/>
                <a:ea typeface="Ubuntu"/>
                <a:cs typeface="Ubuntu"/>
                <a:sym typeface="Ubuntu"/>
              </a:rPr>
              <a:t>Do something repeatedly</a:t>
            </a:r>
          </a:p>
        </p:txBody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2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for fruit in fruits: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32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" sz="32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print(fruit)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32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endParaRPr lang="en" sz="32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32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kiwi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32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strawberry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32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p</a:t>
            </a:r>
            <a:r>
              <a:rPr lang="en" sz="32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lum</a:t>
            </a:r>
          </a:p>
          <a:p>
            <a:pPr lvl="0" rtl="0">
              <a:spcBef>
                <a:spcPts val="0"/>
              </a:spcBef>
              <a:buNone/>
            </a:pPr>
            <a:endParaRPr lang="en-US" sz="32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32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Note: indentation matters! Keeps things organized. 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32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Tabs vs Spaces</a:t>
            </a:r>
            <a:endParaRPr lang="en" sz="32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endParaRPr sz="3600" dirty="0"/>
          </a:p>
          <a:p>
            <a:pPr>
              <a:spcBef>
                <a:spcPts val="0"/>
              </a:spcBef>
              <a:buNone/>
            </a:pPr>
            <a:endParaRPr sz="3600" dirty="0"/>
          </a:p>
        </p:txBody>
      </p:sp>
    </p:spTree>
  </p:cSld>
  <p:clrMapOvr>
    <a:masterClrMapping/>
  </p:clrMapOvr>
  <p:transition spd="slow">
    <p:cut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0737" y="87673"/>
            <a:ext cx="3842526" cy="6682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20256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 txBox="1">
            <a:spLocks noGrp="1"/>
          </p:cNvSpPr>
          <p:nvPr>
            <p:ph type="title"/>
          </p:nvPr>
        </p:nvSpPr>
        <p:spPr>
          <a:xfrm>
            <a:off x="457200" y="2576701"/>
            <a:ext cx="8229600" cy="132556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" sz="9600" dirty="0">
                <a:solidFill>
                  <a:srgbClr val="FF0000"/>
                </a:solidFill>
                <a:latin typeface="Yanone Kaffeesatz Bold"/>
                <a:cs typeface="Yanone Kaffeesatz Bold"/>
              </a:rPr>
              <a:t>Questions?</a:t>
            </a:r>
          </a:p>
        </p:txBody>
      </p:sp>
    </p:spTree>
  </p:cSld>
  <p:clrMapOvr>
    <a:masterClrMapping/>
  </p:clrMapOvr>
  <p:transition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72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for loop</a:t>
            </a:r>
            <a:r>
              <a:rPr lang="en-US" sz="72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: </a:t>
            </a:r>
            <a:r>
              <a:rPr lang="en" sz="2800" b="0" dirty="0">
                <a:solidFill>
                  <a:srgbClr val="4D4D4D"/>
                </a:solidFill>
                <a:latin typeface="Ubuntu"/>
                <a:ea typeface="Ubuntu"/>
                <a:cs typeface="Ubuntu"/>
                <a:sym typeface="Ubuntu"/>
              </a:rPr>
              <a:t>Do something repeatedly</a:t>
            </a:r>
          </a:p>
        </p:txBody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2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for fruit in fruits: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32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" sz="32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print(fruit)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32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endParaRPr lang="en" sz="32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3600" dirty="0"/>
              <a:t>for X in Y: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3600" dirty="0"/>
              <a:t>	</a:t>
            </a:r>
            <a:r>
              <a:rPr lang="en-US" sz="3600" dirty="0" err="1"/>
              <a:t>do_a_thing</a:t>
            </a:r>
            <a:endParaRPr lang="en-US" sz="3600" dirty="0"/>
          </a:p>
          <a:p>
            <a:pPr lvl="0" rtl="0">
              <a:spcBef>
                <a:spcPts val="0"/>
              </a:spcBef>
              <a:buNone/>
            </a:pPr>
            <a:endParaRPr lang="en-US" sz="3600" dirty="0"/>
          </a:p>
          <a:p>
            <a:pPr lvl="0" rtl="0">
              <a:spcBef>
                <a:spcPts val="0"/>
              </a:spcBef>
              <a:buNone/>
            </a:pPr>
            <a:r>
              <a:rPr lang="en-US" sz="3600" dirty="0"/>
              <a:t>Y is the collection you're working with.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3600" dirty="0"/>
              <a:t>X is our name we will give for each individual item as we step over them.</a:t>
            </a:r>
            <a:endParaRPr sz="3600" dirty="0"/>
          </a:p>
          <a:p>
            <a:pPr>
              <a:spcBef>
                <a:spcPts val="0"/>
              </a:spcBef>
              <a:buNone/>
            </a:pPr>
            <a:endParaRPr sz="3600" dirty="0"/>
          </a:p>
        </p:txBody>
      </p:sp>
    </p:spTree>
    <p:extLst>
      <p:ext uri="{BB962C8B-B14F-4D97-AF65-F5344CB8AC3E}">
        <p14:creationId xmlns:p14="http://schemas.microsoft.com/office/powerpoint/2010/main" val="2130202382"/>
      </p:ext>
    </p:extLst>
  </p:cSld>
  <p:clrMapOvr>
    <a:masterClrMapping/>
  </p:clrMapOvr>
  <p:transition spd="slow">
    <p:cut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72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f</a:t>
            </a:r>
            <a:r>
              <a:rPr lang="en" sz="72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or loop</a:t>
            </a:r>
            <a:r>
              <a:rPr lang="en-US" sz="72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: </a:t>
            </a:r>
            <a:r>
              <a:rPr lang="en" sz="2800" b="0" dirty="0">
                <a:solidFill>
                  <a:srgbClr val="4D4D4D"/>
                </a:solidFill>
                <a:latin typeface="Ubuntu"/>
                <a:ea typeface="Ubuntu"/>
                <a:cs typeface="Ubuntu"/>
                <a:sym typeface="Ubuntu"/>
              </a:rPr>
              <a:t>Do something repeatedly</a:t>
            </a:r>
          </a:p>
        </p:txBody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buNone/>
            </a:pPr>
            <a:r>
              <a:rPr lang="en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for fruit in fruits:</a:t>
            </a:r>
          </a:p>
          <a:p>
            <a:pPr lvl="0">
              <a:buNone/>
            </a:pPr>
            <a:r>
              <a:rPr lang="en-US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print(fruit)</a:t>
            </a:r>
          </a:p>
          <a:p>
            <a:pPr lvl="0">
              <a:buNone/>
            </a:pPr>
            <a:endParaRPr lang="en" sz="2400" dirty="0">
              <a:solidFill>
                <a:srgbClr val="000000"/>
              </a:solidFill>
              <a:latin typeface="Menlo Regular"/>
              <a:sym typeface="Courier New"/>
            </a:endParaRPr>
          </a:p>
          <a:p>
            <a:pPr lvl="0">
              <a:buNone/>
            </a:pPr>
            <a:endParaRPr lang="en" sz="2400" dirty="0">
              <a:solidFill>
                <a:srgbClr val="000000"/>
              </a:solidFill>
              <a:latin typeface="Menlo Regular"/>
              <a:sym typeface="Courier New"/>
            </a:endParaRPr>
          </a:p>
          <a:p>
            <a:pPr lvl="0">
              <a:buNone/>
            </a:pPr>
            <a:r>
              <a:rPr lang="en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for thing in fruits:</a:t>
            </a:r>
            <a:endParaRPr lang="en-US" sz="2400" dirty="0">
              <a:solidFill>
                <a:srgbClr val="0B5C92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print(thing)</a:t>
            </a:r>
            <a:endParaRPr lang="en-US" sz="2400" dirty="0">
              <a:solidFill>
                <a:srgbClr val="0B5C92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endParaRPr lang="en" sz="24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endParaRPr lang="en" sz="24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for this_one in fruits:</a:t>
            </a:r>
          </a:p>
          <a:p>
            <a:pPr lvl="0">
              <a:buNone/>
            </a:pPr>
            <a:r>
              <a:rPr lang="en-US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print(this_one)</a:t>
            </a:r>
          </a:p>
          <a:p>
            <a:pPr lvl="0">
              <a:buNone/>
            </a:pPr>
            <a:endParaRPr lang="en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150421471"/>
      </p:ext>
    </p:extLst>
  </p:cSld>
  <p:clrMapOvr>
    <a:masterClrMapping/>
  </p:clrMapOvr>
  <p:transition spd="slow">
    <p:cut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72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f</a:t>
            </a:r>
            <a:r>
              <a:rPr lang="en" sz="72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or loop</a:t>
            </a:r>
            <a:r>
              <a:rPr lang="en-US" sz="72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: </a:t>
            </a:r>
            <a:r>
              <a:rPr lang="en" sz="2800" b="0" dirty="0">
                <a:solidFill>
                  <a:srgbClr val="4D4D4D"/>
                </a:solidFill>
                <a:latin typeface="Ubuntu"/>
                <a:ea typeface="Ubuntu"/>
                <a:cs typeface="Ubuntu"/>
                <a:sym typeface="Ubuntu"/>
              </a:rPr>
              <a:t>Do something repeatedly</a:t>
            </a:r>
          </a:p>
        </p:txBody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buNone/>
            </a:pPr>
            <a:r>
              <a:rPr lang="en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for </a:t>
            </a:r>
            <a:r>
              <a:rPr lang="en-US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nugget </a:t>
            </a:r>
            <a:r>
              <a:rPr lang="en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in fruits:</a:t>
            </a:r>
          </a:p>
          <a:p>
            <a:pPr lvl="0">
              <a:buNone/>
            </a:pPr>
            <a:r>
              <a:rPr lang="en-US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print(</a:t>
            </a:r>
            <a:r>
              <a:rPr lang="en-US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nugget</a:t>
            </a:r>
            <a:r>
              <a:rPr lang="en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)</a:t>
            </a:r>
          </a:p>
          <a:p>
            <a:pPr lvl="0">
              <a:buNone/>
            </a:pPr>
            <a:endParaRPr lang="en" sz="2400" dirty="0">
              <a:solidFill>
                <a:srgbClr val="000000"/>
              </a:solidFill>
              <a:latin typeface="Menlo Regular"/>
              <a:sym typeface="Courier New"/>
            </a:endParaRPr>
          </a:p>
          <a:p>
            <a:pPr lvl="0">
              <a:buNone/>
            </a:pPr>
            <a:endParaRPr lang="en" sz="2400" dirty="0">
              <a:solidFill>
                <a:srgbClr val="000000"/>
              </a:solidFill>
              <a:latin typeface="Menlo Regular"/>
              <a:sym typeface="Courier New"/>
            </a:endParaRPr>
          </a:p>
          <a:p>
            <a:pPr lvl="0">
              <a:buNone/>
            </a:pPr>
            <a:r>
              <a:rPr lang="en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for thing in fruits:</a:t>
            </a:r>
            <a:endParaRPr lang="en-US" sz="2400" dirty="0">
              <a:solidFill>
                <a:srgbClr val="0B5C92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print(thing)</a:t>
            </a:r>
            <a:endParaRPr lang="en-US" sz="2400" dirty="0">
              <a:solidFill>
                <a:srgbClr val="0B5C92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endParaRPr lang="en" sz="24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endParaRPr lang="en" sz="24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for this_one in </a:t>
            </a:r>
            <a:r>
              <a:rPr lang="en-US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nuggets</a:t>
            </a:r>
            <a:r>
              <a:rPr lang="en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:</a:t>
            </a:r>
          </a:p>
          <a:p>
            <a:pPr lvl="0">
              <a:buNone/>
            </a:pPr>
            <a:r>
              <a:rPr lang="en-US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print(this_one)</a:t>
            </a:r>
          </a:p>
          <a:p>
            <a:pPr lvl="0">
              <a:buNone/>
            </a:pP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Error! Why is that?</a:t>
            </a:r>
            <a:endParaRPr lang="en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955751914"/>
      </p:ext>
    </p:extLst>
  </p:cSld>
  <p:clrMapOvr>
    <a:masterClrMapping/>
  </p:clrMapOvr>
  <p:transition spd="slow">
    <p:cut/>
  </p:transition>
</p:sld>
</file>

<file path=ppt/theme/theme1.xml><?xml version="1.0" encoding="utf-8"?>
<a:theme xmlns:a="http://schemas.openxmlformats.org/drawingml/2006/main" name="Custom Them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B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B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ustom Theme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B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B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347">
    <a:dk1>
      <a:srgbClr val="000000"/>
    </a:dk1>
    <a:lt1>
      <a:srgbClr val="FFFFFF"/>
    </a:lt1>
    <a:dk2>
      <a:srgbClr val="666666"/>
    </a:dk2>
    <a:lt2>
      <a:srgbClr val="CCCCCC"/>
    </a:lt2>
    <a:accent1>
      <a:srgbClr val="3A81BA"/>
    </a:accent1>
    <a:accent2>
      <a:srgbClr val="D89F39"/>
    </a:accent2>
    <a:accent3>
      <a:srgbClr val="8BAB42"/>
    </a:accent3>
    <a:accent4>
      <a:srgbClr val="57A7B5"/>
    </a:accent4>
    <a:accent5>
      <a:srgbClr val="8B81D2"/>
    </a:accent5>
    <a:accent6>
      <a:srgbClr val="963334"/>
    </a:accent6>
    <a:hlink>
      <a:srgbClr val="1155CC"/>
    </a:hlink>
    <a:folHlink>
      <a:srgbClr val="6611CC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1302</TotalTime>
  <Words>1898</Words>
  <Application>Microsoft Office PowerPoint</Application>
  <PresentationFormat>On-screen Show (4:3)</PresentationFormat>
  <Paragraphs>578</Paragraphs>
  <Slides>61</Slides>
  <Notes>55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61</vt:i4>
      </vt:variant>
    </vt:vector>
  </HeadingPairs>
  <TitlesOfParts>
    <vt:vector size="78" baseType="lpstr">
      <vt:lpstr>Arial</vt:lpstr>
      <vt:lpstr>Arial</vt:lpstr>
      <vt:lpstr>Calibri</vt:lpstr>
      <vt:lpstr>Courier New</vt:lpstr>
      <vt:lpstr>Courier New</vt:lpstr>
      <vt:lpstr>Menlo</vt:lpstr>
      <vt:lpstr>Menlo Regular</vt:lpstr>
      <vt:lpstr>Open Sans</vt:lpstr>
      <vt:lpstr>trebuchet ms</vt:lpstr>
      <vt:lpstr>trebuchet ms</vt:lpstr>
      <vt:lpstr>Ubuntu</vt:lpstr>
      <vt:lpstr>Wingdings</vt:lpstr>
      <vt:lpstr>Yanone Kaffeesatz Bold</vt:lpstr>
      <vt:lpstr>Yanone Kaffeesatz Regular</vt:lpstr>
      <vt:lpstr>Custom Theme</vt:lpstr>
      <vt:lpstr>Custom Theme</vt:lpstr>
      <vt:lpstr>Custom Theme</vt:lpstr>
      <vt:lpstr>Programming Concepts II</vt:lpstr>
      <vt:lpstr>PowerPoint Presentation</vt:lpstr>
      <vt:lpstr>Collections  </vt:lpstr>
      <vt:lpstr>Collections</vt:lpstr>
      <vt:lpstr>Loops &amp; Iterators:</vt:lpstr>
      <vt:lpstr>for loop: Do something repeatedly</vt:lpstr>
      <vt:lpstr>for loop: Do something repeatedly</vt:lpstr>
      <vt:lpstr>for loop: Do something repeatedly</vt:lpstr>
      <vt:lpstr>for loop: Do something repeatedly</vt:lpstr>
      <vt:lpstr>PowerPoint Presentation</vt:lpstr>
      <vt:lpstr>Comprehensions</vt:lpstr>
      <vt:lpstr>Comprehensions</vt:lpstr>
      <vt:lpstr>Comprehensions</vt:lpstr>
      <vt:lpstr>Comprehensions</vt:lpstr>
      <vt:lpstr>PowerPoint Presentation</vt:lpstr>
      <vt:lpstr>Comprehensions</vt:lpstr>
      <vt:lpstr>Comprehensions</vt:lpstr>
      <vt:lpstr>Comprehensions</vt:lpstr>
      <vt:lpstr>Exercise</vt:lpstr>
      <vt:lpstr>Comprehensions</vt:lpstr>
      <vt:lpstr>Exercise</vt:lpstr>
      <vt:lpstr>Loops in Other Languages</vt:lpstr>
      <vt:lpstr>Loops in Other Languages</vt:lpstr>
      <vt:lpstr>Loops in Other Languages</vt:lpstr>
      <vt:lpstr>Conditional:</vt:lpstr>
      <vt:lpstr>Exercise</vt:lpstr>
      <vt:lpstr>PowerPoint Presentation</vt:lpstr>
      <vt:lpstr>for loops: for dictionaries</vt:lpstr>
      <vt:lpstr>range</vt:lpstr>
      <vt:lpstr>Fun with Lists</vt:lpstr>
      <vt:lpstr>Branching: Do something only under certain circumstances</vt:lpstr>
      <vt:lpstr>Branching: Do something only under certain circumstances</vt:lpstr>
      <vt:lpstr>Branching</vt:lpstr>
      <vt:lpstr>while loop</vt:lpstr>
      <vt:lpstr>“until” loop</vt:lpstr>
      <vt:lpstr>slice</vt:lpstr>
      <vt:lpstr>Packages</vt:lpstr>
      <vt:lpstr>Installing Packages</vt:lpstr>
      <vt:lpstr>Organization: code reuse</vt:lpstr>
      <vt:lpstr>Methods</vt:lpstr>
      <vt:lpstr>Methods</vt:lpstr>
      <vt:lpstr>Methods</vt:lpstr>
      <vt:lpstr>Methods</vt:lpstr>
      <vt:lpstr>Methods</vt:lpstr>
      <vt:lpstr>Methods</vt:lpstr>
      <vt:lpstr>Methods</vt:lpstr>
      <vt:lpstr>Variable Scope</vt:lpstr>
      <vt:lpstr>Exercise </vt:lpstr>
      <vt:lpstr>Exercise </vt:lpstr>
      <vt:lpstr>An Answer</vt:lpstr>
      <vt:lpstr>Real World</vt:lpstr>
      <vt:lpstr>PowerPoint Presentation</vt:lpstr>
      <vt:lpstr>Exercise</vt:lpstr>
      <vt:lpstr>An Answer</vt:lpstr>
      <vt:lpstr>An Answer: improved</vt:lpstr>
      <vt:lpstr>PowerPoint Presentation</vt:lpstr>
      <vt:lpstr>Exercise</vt:lpstr>
      <vt:lpstr>An Answer</vt:lpstr>
      <vt:lpstr>An Answer: continued</vt:lpstr>
      <vt:lpstr>PowerPoint Presentation</vt:lpstr>
      <vt:lpstr>Questions?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Programming Concepts II</dc:title>
  <cp:lastModifiedBy>Ethan Reed</cp:lastModifiedBy>
  <cp:revision>216</cp:revision>
  <dcterms:modified xsi:type="dcterms:W3CDTF">2019-05-23T17:11:00Z</dcterms:modified>
</cp:coreProperties>
</file>